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5" r:id="rId1"/>
    <p:sldMasterId id="2147483769" r:id="rId2"/>
    <p:sldMasterId id="2147483658" r:id="rId3"/>
    <p:sldMasterId id="2147483759" r:id="rId4"/>
    <p:sldMasterId id="2147483762" r:id="rId5"/>
    <p:sldMasterId id="2147483661" r:id="rId6"/>
    <p:sldMasterId id="2147483662" r:id="rId7"/>
    <p:sldMasterId id="2147483743" r:id="rId8"/>
  </p:sldMasterIdLst>
  <p:notesMasterIdLst>
    <p:notesMasterId r:id="rId20"/>
  </p:notesMasterIdLst>
  <p:handoutMasterIdLst>
    <p:handoutMasterId r:id="rId21"/>
  </p:handoutMasterIdLst>
  <p:sldIdLst>
    <p:sldId id="256" r:id="rId9"/>
    <p:sldId id="257" r:id="rId10"/>
    <p:sldId id="258" r:id="rId11"/>
    <p:sldId id="259" r:id="rId12"/>
    <p:sldId id="260" r:id="rId13"/>
    <p:sldId id="263" r:id="rId14"/>
    <p:sldId id="278" r:id="rId15"/>
    <p:sldId id="277" r:id="rId16"/>
    <p:sldId id="261" r:id="rId17"/>
    <p:sldId id="262" r:id="rId18"/>
    <p:sldId id="266" r:id="rId19"/>
  </p:sldIdLst>
  <p:sldSz cx="9144000" cy="6858000" type="screen4x3"/>
  <p:notesSz cx="7099300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orient="horz" pos="825">
          <p15:clr>
            <a:srgbClr val="A4A3A4"/>
          </p15:clr>
        </p15:guide>
        <p15:guide id="4" orient="horz" pos="591">
          <p15:clr>
            <a:srgbClr val="A4A3A4"/>
          </p15:clr>
        </p15:guide>
        <p15:guide id="5" orient="horz" pos="1752">
          <p15:clr>
            <a:srgbClr val="A4A3A4"/>
          </p15:clr>
        </p15:guide>
        <p15:guide id="6" orient="horz" pos="2818">
          <p15:clr>
            <a:srgbClr val="A4A3A4"/>
          </p15:clr>
        </p15:guide>
        <p15:guide id="7" orient="horz" pos="2959">
          <p15:clr>
            <a:srgbClr val="A4A3A4"/>
          </p15:clr>
        </p15:guide>
        <p15:guide id="8" orient="horz" pos="1612">
          <p15:clr>
            <a:srgbClr val="A4A3A4"/>
          </p15:clr>
        </p15:guide>
        <p15:guide id="9" pos="141">
          <p15:clr>
            <a:srgbClr val="A4A3A4"/>
          </p15:clr>
        </p15:guide>
        <p15:guide id="10" pos="3747">
          <p15:clr>
            <a:srgbClr val="A4A3A4"/>
          </p15:clr>
        </p15:guide>
        <p15:guide id="11" pos="5620">
          <p15:clr>
            <a:srgbClr val="A4A3A4"/>
          </p15:clr>
        </p15:guide>
        <p15:guide id="12" pos="1873">
          <p15:clr>
            <a:srgbClr val="A4A3A4"/>
          </p15:clr>
        </p15:guide>
        <p15:guide id="13" pos="2014">
          <p15:clr>
            <a:srgbClr val="A4A3A4"/>
          </p15:clr>
        </p15:guide>
        <p15:guide id="14" pos="3885">
          <p15:clr>
            <a:srgbClr val="A4A3A4"/>
          </p15:clr>
        </p15:guide>
        <p15:guide id="15" pos="1338">
          <p15:clr>
            <a:srgbClr val="A4A3A4"/>
          </p15:clr>
        </p15:guide>
        <p15:guide id="16" pos="105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79C2"/>
    <a:srgbClr val="0066CC"/>
    <a:srgbClr val="0033CC"/>
    <a:srgbClr val="0000FF"/>
    <a:srgbClr val="3366FF"/>
    <a:srgbClr val="0099FF"/>
    <a:srgbClr val="00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15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1554" y="54"/>
      </p:cViewPr>
      <p:guideLst>
        <p:guide orient="horz" pos="1893"/>
        <p:guide orient="horz" pos="3884"/>
        <p:guide orient="horz" pos="825"/>
        <p:guide orient="horz" pos="591"/>
        <p:guide orient="horz" pos="1752"/>
        <p:guide orient="horz" pos="2818"/>
        <p:guide orient="horz" pos="2959"/>
        <p:guide orient="horz" pos="1612"/>
        <p:guide pos="141"/>
        <p:guide pos="3747"/>
        <p:guide pos="5620"/>
        <p:guide pos="1873"/>
        <p:guide pos="2014"/>
        <p:guide pos="3885"/>
        <p:guide pos="1338"/>
        <p:guide pos="105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73" d="100"/>
          <a:sy n="73" d="100"/>
        </p:scale>
        <p:origin x="-3318" y="-108"/>
      </p:cViewPr>
      <p:guideLst>
        <p:guide orient="horz" pos="3224"/>
        <p:guide pos="223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t" anchorCtr="0" compatLnSpc="1">
            <a:prstTxWarp prst="textNoShape">
              <a:avLst/>
            </a:prstTxWarp>
          </a:bodyPr>
          <a:lstStyle>
            <a:lvl1pPr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b" anchorCtr="0" compatLnSpc="1">
            <a:prstTxWarp prst="textNoShape">
              <a:avLst/>
            </a:prstTxWarp>
          </a:bodyPr>
          <a:lstStyle>
            <a:lvl1pPr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889" tIns="46945" rIns="93889" bIns="46945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EF9B2FAC-2503-48F8-B071-04E7FA1ED43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2513"/>
            <a:ext cx="5676900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A7F4F542-0CF8-4D46-9C15-E25CCB08C5C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23838" y="1222373"/>
            <a:ext cx="8707437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13423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13423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/>
          </p:nvPr>
        </p:nvSpPr>
        <p:spPr>
          <a:xfrm>
            <a:off x="2124075" y="2917514"/>
            <a:ext cx="6797675" cy="32483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13423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13423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/>
          </p:nvPr>
        </p:nvSpPr>
        <p:spPr>
          <a:xfrm>
            <a:off x="223838" y="2916044"/>
            <a:ext cx="8697912" cy="32498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941924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941924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/>
          </p:nvPr>
        </p:nvSpPr>
        <p:spPr>
          <a:xfrm>
            <a:off x="223838" y="2300400"/>
            <a:ext cx="8697912" cy="3865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124075" y="1216660"/>
            <a:ext cx="6797675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3"/>
            <a:ext cx="572452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/>
          </p:nvPr>
        </p:nvSpPr>
        <p:spPr>
          <a:xfrm>
            <a:off x="3417887" y="1216660"/>
            <a:ext cx="5503863" cy="489204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2124075" y="1309688"/>
            <a:ext cx="6797675" cy="485616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МЕРОПРИЯТИЯ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2124075" y="1309688"/>
            <a:ext cx="6797675" cy="485616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МЕРОПРИЯТИЯ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9307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0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3"/>
            <a:ext cx="8697912" cy="13366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22068"/>
            <a:ext cx="8697912" cy="324378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8697912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3"/>
            <a:ext cx="572452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3"/>
            <a:ext cx="2746597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0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4075" y="0"/>
            <a:ext cx="6797675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3"/>
            <a:ext cx="8697912" cy="13366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12543"/>
            <a:ext cx="8697912" cy="32533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124075" y="6477893"/>
            <a:ext cx="6797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emf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 userDrawn="1"/>
        </p:nvSpPr>
        <p:spPr bwMode="auto">
          <a:xfrm>
            <a:off x="1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 dirty="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-1" y="6405563"/>
            <a:ext cx="18972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-2" y="0"/>
            <a:ext cx="1906589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399370" name="Rectangle 10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4075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399375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8" name="Line 6"/>
          <p:cNvSpPr>
            <a:spLocks noChangeShapeType="1"/>
          </p:cNvSpPr>
          <p:nvPr userDrawn="1"/>
        </p:nvSpPr>
        <p:spPr bwMode="auto">
          <a:xfrm>
            <a:off x="189865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14"/>
          <p:cNvSpPr>
            <a:spLocks noChangeShapeType="1"/>
          </p:cNvSpPr>
          <p:nvPr userDrawn="1"/>
        </p:nvSpPr>
        <p:spPr bwMode="auto">
          <a:xfrm>
            <a:off x="0" y="640557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10691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190800" y="136800"/>
            <a:ext cx="1479600" cy="81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55" r:id="rId2"/>
    <p:sldLayoutId id="2147483756" r:id="rId3"/>
    <p:sldLayoutId id="2147483757" r:id="rId4"/>
    <p:sldLayoutId id="2147483667" r:id="rId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-2" y="0"/>
            <a:ext cx="1898651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9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4" name="Rectangle 5"/>
          <p:cNvSpPr>
            <a:spLocks noChangeArrowheads="1"/>
          </p:cNvSpPr>
          <p:nvPr userDrawn="1"/>
        </p:nvSpPr>
        <p:spPr bwMode="auto">
          <a:xfrm>
            <a:off x="1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 dirty="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-1" y="6405563"/>
            <a:ext cx="18972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6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8" name="Line 14"/>
          <p:cNvSpPr>
            <a:spLocks noChangeShapeType="1"/>
          </p:cNvSpPr>
          <p:nvPr userDrawn="1"/>
        </p:nvSpPr>
        <p:spPr bwMode="auto">
          <a:xfrm>
            <a:off x="0" y="640557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6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10691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" name="Line 6"/>
          <p:cNvSpPr>
            <a:spLocks noChangeShapeType="1"/>
          </p:cNvSpPr>
          <p:nvPr userDrawn="1"/>
        </p:nvSpPr>
        <p:spPr bwMode="auto">
          <a:xfrm>
            <a:off x="189865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190800" y="136800"/>
            <a:ext cx="1479600" cy="81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6" r:id="rId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32" name="Rectangle 20"/>
          <p:cNvSpPr>
            <a:spLocks noChangeArrowheads="1"/>
          </p:cNvSpPr>
          <p:nvPr userDrawn="1"/>
        </p:nvSpPr>
        <p:spPr bwMode="auto">
          <a:xfrm>
            <a:off x="1900238" y="2781300"/>
            <a:ext cx="7243762" cy="40767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-2" y="0"/>
            <a:ext cx="1898651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8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5"/>
          <p:cNvSpPr>
            <a:spLocks noChangeArrowheads="1"/>
          </p:cNvSpPr>
          <p:nvPr userDrawn="1"/>
        </p:nvSpPr>
        <p:spPr bwMode="auto">
          <a:xfrm>
            <a:off x="1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 dirty="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-1" y="6405563"/>
            <a:ext cx="18972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6932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8697912" cy="134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6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8" name="Line 14"/>
          <p:cNvSpPr>
            <a:spLocks noChangeShapeType="1"/>
          </p:cNvSpPr>
          <p:nvPr userDrawn="1"/>
        </p:nvSpPr>
        <p:spPr bwMode="auto">
          <a:xfrm>
            <a:off x="0" y="640557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90800" y="136800"/>
            <a:ext cx="1479600" cy="81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68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32" name="Rectangle 20"/>
          <p:cNvSpPr>
            <a:spLocks noChangeArrowheads="1"/>
          </p:cNvSpPr>
          <p:nvPr userDrawn="1"/>
        </p:nvSpPr>
        <p:spPr bwMode="auto">
          <a:xfrm>
            <a:off x="1" y="2781300"/>
            <a:ext cx="9144000" cy="40767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6932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8697912" cy="134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-2" y="0"/>
            <a:ext cx="1898651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8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8" name="Rectangle 5"/>
          <p:cNvSpPr>
            <a:spLocks noChangeArrowheads="1"/>
          </p:cNvSpPr>
          <p:nvPr userDrawn="1"/>
        </p:nvSpPr>
        <p:spPr bwMode="auto">
          <a:xfrm>
            <a:off x="1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 dirty="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9" name="Rectangle 4"/>
          <p:cNvSpPr>
            <a:spLocks noChangeArrowheads="1"/>
          </p:cNvSpPr>
          <p:nvPr userDrawn="1"/>
        </p:nvSpPr>
        <p:spPr bwMode="auto">
          <a:xfrm>
            <a:off x="-1" y="6405563"/>
            <a:ext cx="18972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557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6"/>
          <p:cNvSpPr>
            <a:spLocks noChangeShapeType="1"/>
          </p:cNvSpPr>
          <p:nvPr userDrawn="1"/>
        </p:nvSpPr>
        <p:spPr bwMode="auto">
          <a:xfrm>
            <a:off x="189865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2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90800" y="136800"/>
            <a:ext cx="1479600" cy="81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7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2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8697912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69332" name="Rectangle 20"/>
          <p:cNvSpPr>
            <a:spLocks noChangeArrowheads="1"/>
          </p:cNvSpPr>
          <p:nvPr userDrawn="1"/>
        </p:nvSpPr>
        <p:spPr bwMode="auto">
          <a:xfrm>
            <a:off x="1" y="2156460"/>
            <a:ext cx="9144000" cy="470154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-2" y="0"/>
            <a:ext cx="1898651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8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3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8" name="Rectangle 5"/>
          <p:cNvSpPr>
            <a:spLocks noChangeArrowheads="1"/>
          </p:cNvSpPr>
          <p:nvPr userDrawn="1"/>
        </p:nvSpPr>
        <p:spPr bwMode="auto">
          <a:xfrm>
            <a:off x="1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 dirty="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9" name="Rectangle 4"/>
          <p:cNvSpPr>
            <a:spLocks noChangeArrowheads="1"/>
          </p:cNvSpPr>
          <p:nvPr userDrawn="1"/>
        </p:nvSpPr>
        <p:spPr bwMode="auto">
          <a:xfrm>
            <a:off x="-1" y="6405563"/>
            <a:ext cx="18972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557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6"/>
          <p:cNvSpPr>
            <a:spLocks noChangeShapeType="1"/>
          </p:cNvSpPr>
          <p:nvPr userDrawn="1"/>
        </p:nvSpPr>
        <p:spPr bwMode="auto">
          <a:xfrm>
            <a:off x="189865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2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24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90800" y="136800"/>
            <a:ext cx="1479600" cy="81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1900239" y="0"/>
            <a:ext cx="7243762" cy="6857999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-2" y="0"/>
            <a:ext cx="1898651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2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 dirty="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0" name="Rectangle 4"/>
          <p:cNvSpPr>
            <a:spLocks noChangeArrowheads="1"/>
          </p:cNvSpPr>
          <p:nvPr userDrawn="1"/>
        </p:nvSpPr>
        <p:spPr bwMode="auto">
          <a:xfrm>
            <a:off x="-1" y="6405563"/>
            <a:ext cx="18972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3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 userDrawn="1"/>
        </p:nvSpPr>
        <p:spPr bwMode="auto">
          <a:xfrm>
            <a:off x="0" y="640557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90800" y="136800"/>
            <a:ext cx="1479600" cy="81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11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ChangeArrowheads="1"/>
          </p:cNvSpPr>
          <p:nvPr userDrawn="1"/>
        </p:nvSpPr>
        <p:spPr bwMode="auto">
          <a:xfrm>
            <a:off x="3197225" y="0"/>
            <a:ext cx="5946775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75467" name="Rectangle 11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223837" y="1216660"/>
            <a:ext cx="2749551" cy="489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Образец текста</a:t>
            </a:r>
          </a:p>
        </p:txBody>
      </p:sp>
      <p:sp>
        <p:nvSpPr>
          <p:cNvPr id="27547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-2" y="0"/>
            <a:ext cx="1898651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9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24075" y="0"/>
            <a:ext cx="67976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 dirty="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0" name="Rectangle 4"/>
          <p:cNvSpPr>
            <a:spLocks noChangeArrowheads="1"/>
          </p:cNvSpPr>
          <p:nvPr userDrawn="1"/>
        </p:nvSpPr>
        <p:spPr bwMode="auto">
          <a:xfrm>
            <a:off x="-1" y="6405563"/>
            <a:ext cx="18972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1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2" name="Line 14"/>
          <p:cNvSpPr>
            <a:spLocks noChangeShapeType="1"/>
          </p:cNvSpPr>
          <p:nvPr userDrawn="1"/>
        </p:nvSpPr>
        <p:spPr bwMode="auto">
          <a:xfrm>
            <a:off x="0" y="640557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3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6" name="Line 6"/>
          <p:cNvSpPr>
            <a:spLocks noChangeShapeType="1"/>
          </p:cNvSpPr>
          <p:nvPr userDrawn="1"/>
        </p:nvSpPr>
        <p:spPr bwMode="auto">
          <a:xfrm>
            <a:off x="189865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90800" y="136800"/>
            <a:ext cx="1479600" cy="81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66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lang="ru-RU" sz="2600" b="0" dirty="0" smtClean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36763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0" y="0"/>
            <a:ext cx="1898650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4" name="Rectangle 8"/>
          <p:cNvSpPr>
            <a:spLocks noChangeArrowheads="1"/>
          </p:cNvSpPr>
          <p:nvPr userDrawn="1"/>
        </p:nvSpPr>
        <p:spPr bwMode="auto">
          <a:xfrm>
            <a:off x="1898650" y="0"/>
            <a:ext cx="724535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91440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0" y="10699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Line 14"/>
          <p:cNvSpPr>
            <a:spLocks noChangeShapeType="1"/>
          </p:cNvSpPr>
          <p:nvPr userDrawn="1"/>
        </p:nvSpPr>
        <p:spPr bwMode="auto">
          <a:xfrm>
            <a:off x="0" y="640557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9"/>
          <p:cNvSpPr>
            <a:spLocks noChangeShapeType="1"/>
          </p:cNvSpPr>
          <p:nvPr userDrawn="1"/>
        </p:nvSpPr>
        <p:spPr bwMode="auto">
          <a:xfrm>
            <a:off x="1898654" y="0"/>
            <a:ext cx="0" cy="10691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90800" y="136800"/>
            <a:ext cx="1479600" cy="81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78" r:id="rId2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814193" y="1309688"/>
            <a:ext cx="7615824" cy="4856162"/>
          </a:xfrm>
        </p:spPr>
        <p:txBody>
          <a:bodyPr/>
          <a:lstStyle/>
          <a:p>
            <a:pPr algn="ctr"/>
            <a:r>
              <a:rPr lang="ru-RU" dirty="0" smtClean="0"/>
              <a:t>	ООО «Газпром газораспределение Волгоград»</a:t>
            </a:r>
            <a:r>
              <a:rPr lang="ru-RU" dirty="0"/>
              <a:t> — крупная динамично развивающаяся газораспределительная компания Волгоградской области.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0"/>
          </p:nvPr>
        </p:nvSpPr>
        <p:spPr>
          <a:xfrm>
            <a:off x="814193" y="6477893"/>
            <a:ext cx="8107557" cy="307777"/>
          </a:xfrm>
        </p:spPr>
        <p:txBody>
          <a:bodyPr/>
          <a:lstStyle/>
          <a:p>
            <a:pPr algn="ctr"/>
            <a:r>
              <a:rPr lang="ru-RU" b="1" dirty="0" smtClean="0"/>
              <a:t>2022 г.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" y="1300184"/>
            <a:ext cx="2087475" cy="2969281"/>
          </a:xfrm>
        </p:spPr>
      </p:pic>
      <p:sp>
        <p:nvSpPr>
          <p:cNvPr id="9" name="Объект 8"/>
          <p:cNvSpPr>
            <a:spLocks noGrp="1"/>
          </p:cNvSpPr>
          <p:nvPr>
            <p:ph idx="12"/>
          </p:nvPr>
        </p:nvSpPr>
        <p:spPr>
          <a:xfrm>
            <a:off x="4771504" y="2880986"/>
            <a:ext cx="3823855" cy="3284863"/>
          </a:xfrm>
        </p:spPr>
        <p:txBody>
          <a:bodyPr/>
          <a:lstStyle/>
          <a:p>
            <a:r>
              <a:rPr lang="ru-RU" sz="2200" dirty="0"/>
              <a:t>ООО «Газпром газораспределение Волгоград» имеет награды «Лучшая организация года» в 2012, 2019 и в 2020 гг. в номинации «Энергетика»; 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2124075" y="6477893"/>
            <a:ext cx="6797675" cy="307777"/>
          </a:xfrm>
        </p:spPr>
        <p:txBody>
          <a:bodyPr/>
          <a:lstStyle/>
          <a:p>
            <a:r>
              <a:rPr lang="ru-RU" dirty="0"/>
              <a:t>ООО «Газпром газораспределение Волгоград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075" y="3162648"/>
            <a:ext cx="2182746" cy="3003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572" y="3169085"/>
            <a:ext cx="8707437" cy="826719"/>
          </a:xfrm>
        </p:spPr>
        <p:txBody>
          <a:bodyPr/>
          <a:lstStyle/>
          <a:p>
            <a:pPr algn="ctr"/>
            <a:r>
              <a:rPr lang="ru-RU" sz="4400" b="1" dirty="0" smtClean="0"/>
              <a:t>БЛАГОДАРИМ ЗА ВНИМАНИЕ! </a:t>
            </a:r>
            <a:endParaRPr lang="ru-RU" sz="4400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об Организации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9" b="22795"/>
          <a:stretch/>
        </p:blipFill>
        <p:spPr>
          <a:xfrm>
            <a:off x="1384242" y="1137305"/>
            <a:ext cx="6239926" cy="2610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Объект 7"/>
          <p:cNvSpPr>
            <a:spLocks noGrp="1"/>
          </p:cNvSpPr>
          <p:nvPr>
            <p:ph idx="12"/>
          </p:nvPr>
        </p:nvSpPr>
        <p:spPr>
          <a:xfrm>
            <a:off x="204789" y="3873730"/>
            <a:ext cx="8716962" cy="2351705"/>
          </a:xfrm>
        </p:spPr>
        <p:txBody>
          <a:bodyPr/>
          <a:lstStyle/>
          <a:p>
            <a:r>
              <a:rPr lang="ru-RU" sz="2000" dirty="0"/>
              <a:t>ООО «Газпром газораспределение Волгоград» </a:t>
            </a:r>
            <a:r>
              <a:rPr lang="ru-RU" sz="2000" dirty="0" smtClean="0"/>
              <a:t>— газораспределительная </a:t>
            </a:r>
            <a:r>
              <a:rPr lang="ru-RU" sz="2000" dirty="0"/>
              <a:t>компания Волгоградской области. В ее структуру входят 3 межрайонных газовых предприятия и 13 филиалов общей численностью более 3500 человек. Компания обеспечивает эксплуатацию газораспределительных сетей Волгоградской области. </a:t>
            </a:r>
          </a:p>
          <a:p>
            <a:r>
              <a:rPr lang="ru-RU" sz="2000" dirty="0"/>
              <a:t>ООО «Газпром газораспределение Волгоград» координирует работу всей газораспределительной системы региона, вносит весомый вклад в обеспечение энергетической безопасности Волгоградской области.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2011680" y="6477893"/>
            <a:ext cx="6910070" cy="307777"/>
          </a:xfrm>
        </p:spPr>
        <p:txBody>
          <a:bodyPr/>
          <a:lstStyle/>
          <a:p>
            <a:r>
              <a:rPr lang="ru-RU" dirty="0" smtClean="0"/>
              <a:t>ООО «Газпром газораспределение Волгоград»</a:t>
            </a:r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4383837" cy="380107"/>
          </a:xfrm>
        </p:spPr>
        <p:txBody>
          <a:bodyPr/>
          <a:lstStyle/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направления </a:t>
            </a:r>
            <a:r>
              <a:rPr lang="ru-RU" dirty="0" smtClean="0"/>
              <a:t>деятельности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1" t="-294" r="39727" b="294"/>
          <a:stretch/>
        </p:blipFill>
        <p:spPr>
          <a:xfrm>
            <a:off x="132978" y="1256246"/>
            <a:ext cx="3118594" cy="4670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Содержимое 3"/>
          <p:cNvSpPr>
            <a:spLocks noGrp="1"/>
          </p:cNvSpPr>
          <p:nvPr>
            <p:ph idx="12"/>
          </p:nvPr>
        </p:nvSpPr>
        <p:spPr>
          <a:xfrm>
            <a:off x="3607724" y="1560568"/>
            <a:ext cx="5314026" cy="419570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транспортировка природного газа </a:t>
            </a:r>
            <a:r>
              <a:rPr lang="ru-RU" dirty="0"/>
              <a:t>от </a:t>
            </a:r>
            <a:r>
              <a:rPr lang="ru-RU" dirty="0" smtClean="0"/>
              <a:t>магистральных газопроводов до</a:t>
            </a:r>
            <a:r>
              <a:rPr lang="ru-RU" dirty="0"/>
              <a:t> </a:t>
            </a:r>
            <a:r>
              <a:rPr lang="ru-RU" dirty="0" smtClean="0"/>
              <a:t>газопотребляющего оборудования населения, промышленных и</a:t>
            </a:r>
            <a:r>
              <a:rPr lang="ru-RU" dirty="0"/>
              <a:t> </a:t>
            </a:r>
            <a:r>
              <a:rPr lang="ru-RU" dirty="0" smtClean="0"/>
              <a:t>коммунально-бытовых </a:t>
            </a:r>
            <a:r>
              <a:rPr lang="ru-RU" dirty="0"/>
              <a:t>предприятий;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строительство газопроводов;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газификация </a:t>
            </a:r>
            <a:r>
              <a:rPr lang="ru-RU" dirty="0"/>
              <a:t>частных </a:t>
            </a:r>
            <a:r>
              <a:rPr lang="ru-RU" dirty="0" smtClean="0"/>
              <a:t>домовладений;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 smtClean="0"/>
              <a:t>установка </a:t>
            </a:r>
            <a:r>
              <a:rPr lang="ru-RU" dirty="0"/>
              <a:t>и обслуживание газового оборудования.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2124075" y="6477893"/>
            <a:ext cx="6797675" cy="307777"/>
          </a:xfrm>
        </p:spPr>
        <p:txBody>
          <a:bodyPr/>
          <a:lstStyle/>
          <a:p>
            <a:r>
              <a:rPr lang="ru-RU" dirty="0" smtClean="0"/>
              <a:t>ООО «Газпром газораспределение Волгоград»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работе компании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23" y="1321693"/>
            <a:ext cx="2749550" cy="1833033"/>
          </a:xfrm>
        </p:spPr>
      </p:pic>
      <p:sp>
        <p:nvSpPr>
          <p:cNvPr id="5" name="Объект 4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ru-RU" sz="2000" dirty="0"/>
              <a:t>Работа компании основывается на постоянном внедрении современных технологий. При строительстве применяются устройства для врезки новых объектов в действующие газопроводы без снижения давления газа. В рамках корпоративной политики снижения производственных издержек и повышения контроля внедрена и активно используется система «Глонасс», проект «IP-телефония», объединивший в единое IP-пространство все филиалы в области.  </a:t>
            </a:r>
          </a:p>
          <a:p>
            <a:r>
              <a:rPr lang="ru-RU" sz="2000" dirty="0"/>
              <a:t>В компании используются автоматизированные системы управления, являющийся незаменимым комплексом современного газового хозяйства. Данное оборудование в режиме онлайн предоставляет на пульт диспетчера информацию о любых изменениях: перепадах давления газа на фильтрах, температурах газа на входе и выходе, контроле доступа «Свой/Чужой».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124075" y="6477893"/>
            <a:ext cx="6797675" cy="307777"/>
          </a:xfrm>
        </p:spPr>
        <p:txBody>
          <a:bodyPr/>
          <a:lstStyle/>
          <a:p>
            <a:r>
              <a:rPr lang="ru-RU" dirty="0"/>
              <a:t>ООО «Газпром газораспределение Волгоград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3880128"/>
            <a:ext cx="2738285" cy="1825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Социальная сфера деятельности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2074142"/>
            <a:ext cx="4366825" cy="2911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Объект 3"/>
          <p:cNvSpPr>
            <a:spLocks noGrp="1"/>
          </p:cNvSpPr>
          <p:nvPr>
            <p:ph idx="12"/>
          </p:nvPr>
        </p:nvSpPr>
        <p:spPr>
          <a:xfrm>
            <a:off x="4734838" y="1222373"/>
            <a:ext cx="4186912" cy="4943477"/>
          </a:xfrm>
        </p:spPr>
        <p:txBody>
          <a:bodyPr/>
          <a:lstStyle/>
          <a:p>
            <a:r>
              <a:rPr lang="ru-RU" sz="2000" dirty="0"/>
              <a:t>Особое внимание руководство предприятия уделяет социальной защищенности сотрудников и членов их семей. Коллективный договор, действующий на предприятии, предусматривает различные социальные гарантии и льготы. Адресная материальная помощь оказывается ветеранам газовой отрасли. </a:t>
            </a:r>
          </a:p>
          <a:p>
            <a:r>
              <a:rPr lang="ru-RU" sz="2000" dirty="0"/>
              <a:t>Для детей работников компании разработаны программы организации отдыха в летних оздоровительных лагерях, лечение в санаториях, праздники и различные творческие выставки. Ежегодно награждаются ребята, успешно заканчивающих учебный год в школе. 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124075" y="6477893"/>
            <a:ext cx="6797675" cy="307777"/>
          </a:xfrm>
        </p:spPr>
        <p:txBody>
          <a:bodyPr/>
          <a:lstStyle/>
          <a:p>
            <a:r>
              <a:rPr lang="ru-RU" dirty="0"/>
              <a:t>ООО «Газпром газораспределение Волгоград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Гарантии и компенсации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2124075" y="6477893"/>
            <a:ext cx="6797675" cy="307777"/>
          </a:xfrm>
        </p:spPr>
        <p:txBody>
          <a:bodyPr/>
          <a:lstStyle/>
          <a:p>
            <a:r>
              <a:rPr lang="ru-RU" dirty="0"/>
              <a:t>ООО «Газпром газораспределение Волгоград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204789" y="1222373"/>
            <a:ext cx="8822834" cy="5153375"/>
          </a:xfrm>
        </p:spPr>
        <p:txBody>
          <a:bodyPr/>
          <a:lstStyle/>
          <a:p>
            <a:r>
              <a:rPr lang="ru-RU" sz="2000" dirty="0"/>
              <a:t>Коллективным договором ООО «Газпром газораспределение Волгоград»  предусмотрены гарантии и компенсации для работников предприятия, предусматривающие: </a:t>
            </a:r>
          </a:p>
          <a:p>
            <a:pPr marL="342900" indent="342900">
              <a:buFont typeface="Arial" panose="020B0604020202020204" pitchFamily="34" charset="0"/>
              <a:buChar char="•"/>
            </a:pPr>
            <a:r>
              <a:rPr lang="ru-RU" sz="2000" dirty="0" smtClean="0"/>
              <a:t>дополнительные </a:t>
            </a:r>
            <a:r>
              <a:rPr lang="ru-RU" sz="2000" dirty="0"/>
              <a:t>единовременные выплаты к отпуску, к юбилейным </a:t>
            </a:r>
            <a:r>
              <a:rPr lang="ru-RU" sz="2000" dirty="0" smtClean="0"/>
              <a:t>датам;</a:t>
            </a:r>
          </a:p>
          <a:p>
            <a:pPr marL="342900" indent="342900">
              <a:buFont typeface="Arial" panose="020B0604020202020204" pitchFamily="34" charset="0"/>
              <a:buChar char="•"/>
            </a:pPr>
            <a:r>
              <a:rPr lang="ru-RU" sz="2000" dirty="0" smtClean="0"/>
              <a:t>работникам</a:t>
            </a:r>
            <a:r>
              <a:rPr lang="ru-RU" sz="2000" dirty="0"/>
              <a:t>, впервые вступившим в брак, а также при рождении детей </a:t>
            </a:r>
            <a:r>
              <a:rPr lang="ru-RU" sz="2000" dirty="0" smtClean="0"/>
              <a:t>           </a:t>
            </a:r>
          </a:p>
          <a:p>
            <a:pPr marL="342900"/>
            <a:r>
              <a:rPr lang="ru-RU" sz="2000" dirty="0" smtClean="0"/>
              <a:t>выплачивается </a:t>
            </a:r>
            <a:r>
              <a:rPr lang="ru-RU" sz="2000" dirty="0"/>
              <a:t>единовременная материальная </a:t>
            </a:r>
            <a:r>
              <a:rPr lang="ru-RU" sz="2000" dirty="0" smtClean="0"/>
              <a:t>помощь</a:t>
            </a:r>
            <a:r>
              <a:rPr lang="ru-RU" sz="2000" dirty="0" smtClean="0"/>
              <a:t>;</a:t>
            </a:r>
          </a:p>
          <a:p>
            <a:pPr marL="3657600" lvl="6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3366"/>
                </a:solidFill>
                <a:latin typeface="+mj-lt"/>
              </a:rPr>
              <a:t>молодым </a:t>
            </a:r>
            <a:r>
              <a:rPr lang="ru-RU" dirty="0">
                <a:solidFill>
                  <a:srgbClr val="003366"/>
                </a:solidFill>
                <a:latin typeface="+mj-lt"/>
              </a:rPr>
              <a:t>работникам, впервые поступившим на работу в Общество в течение шести месяцев после окончания образовательного учреждения высшего и среднего профессионального обучения (в случае получения данного образования впервые), выплачивается единовременное пособие на обустройство по новому месту жительства, переезд к которому связан с устройством на работу </a:t>
            </a:r>
            <a:r>
              <a:rPr lang="ru-RU" dirty="0" smtClean="0">
                <a:solidFill>
                  <a:srgbClr val="003366"/>
                </a:solidFill>
                <a:latin typeface="+mj-lt"/>
              </a:rPr>
              <a:t>в Общество</a:t>
            </a:r>
            <a:r>
              <a:rPr lang="ru-RU" dirty="0">
                <a:solidFill>
                  <a:srgbClr val="003366"/>
                </a:solidFill>
                <a:latin typeface="+mj-lt"/>
              </a:rPr>
              <a:t>, при условии переезда на новое место жительства из других местностей Российской Федерации;</a:t>
            </a:r>
          </a:p>
          <a:p>
            <a:pPr marL="342900" indent="342900">
              <a:buFont typeface="Arial" panose="020B0604020202020204" pitchFamily="34" charset="0"/>
              <a:buChar char="•"/>
            </a:pPr>
            <a:endParaRPr lang="ru-RU" sz="2000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3087666"/>
            <a:ext cx="3288082" cy="3288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Гарантии и компенсации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2"/>
          </p:nvPr>
        </p:nvSpPr>
        <p:spPr>
          <a:xfrm>
            <a:off x="204788" y="1222373"/>
            <a:ext cx="8363015" cy="4943477"/>
          </a:xfrm>
        </p:spPr>
        <p:txBody>
          <a:bodyPr/>
          <a:lstStyle/>
          <a:p>
            <a:pPr marL="342900" indent="342900">
              <a:buFont typeface="Arial" panose="020B0604020202020204" pitchFamily="34" charset="0"/>
              <a:buChar char="•"/>
            </a:pPr>
            <a:r>
              <a:rPr lang="ru-RU" sz="2000" dirty="0"/>
              <a:t>за работниками, работавшими до призыва на военную службу в Обществе, сохраняется право на поступление в Общество в течение трех месяцев после увольнения с военной службы. В этом случае при поступлении на работу им выплачивается единовременное пособие;</a:t>
            </a:r>
          </a:p>
          <a:p>
            <a:pPr marL="342900" indent="342900">
              <a:buFont typeface="Arial" panose="020B0604020202020204" pitchFamily="34" charset="0"/>
              <a:buChar char="•"/>
            </a:pPr>
            <a:r>
              <a:rPr lang="ru-RU" sz="2000" dirty="0"/>
              <a:t>обеспечивается медицинское обслуживание работников и членов их семей на основе добровольного медицинского страхования;</a:t>
            </a:r>
          </a:p>
          <a:p>
            <a:pPr marL="342900" indent="342900">
              <a:buFont typeface="Arial" panose="020B0604020202020204" pitchFamily="34" charset="0"/>
              <a:buChar char="•"/>
            </a:pPr>
            <a:r>
              <a:rPr lang="ru-RU" sz="2000" dirty="0"/>
              <a:t>компенсацию туристических, санаторно-курортных путевок;</a:t>
            </a:r>
          </a:p>
          <a:p>
            <a:pPr marL="4229100" lvl="8" indent="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3366"/>
                </a:solidFill>
                <a:latin typeface="+mj-lt"/>
              </a:rPr>
              <a:t>выплаты находящимся в отпуске по уходу за ребенком до достижения им возраста трех лет, многодетным семьям;</a:t>
            </a:r>
          </a:p>
          <a:p>
            <a:pPr marL="4229100" lvl="8" indent="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3366"/>
                </a:solidFill>
                <a:latin typeface="+mj-lt"/>
              </a:rPr>
              <a:t>обеспечивается снижение стоимости содержания детей в детских дошкольных учреждениях и оздоровительных лагерях и многое другое.</a:t>
            </a:r>
          </a:p>
          <a:p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2124075" y="6477893"/>
            <a:ext cx="6797675" cy="307777"/>
          </a:xfrm>
        </p:spPr>
        <p:txBody>
          <a:bodyPr/>
          <a:lstStyle/>
          <a:p>
            <a:r>
              <a:rPr lang="ru-RU" dirty="0"/>
              <a:t>ООО «Газпром газораспределение Волгоград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08" y="3415549"/>
            <a:ext cx="3806037" cy="2537358"/>
          </a:xfrm>
        </p:spPr>
      </p:pic>
    </p:spTree>
    <p:extLst>
      <p:ext uri="{BB962C8B-B14F-4D97-AF65-F5344CB8AC3E}">
        <p14:creationId xmlns:p14="http://schemas.microsoft.com/office/powerpoint/2010/main" val="2270707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Молодым – везде у нас дорога!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95" y="1321692"/>
            <a:ext cx="3439469" cy="2292979"/>
          </a:xfrm>
        </p:spPr>
      </p:pic>
      <p:sp>
        <p:nvSpPr>
          <p:cNvPr id="4" name="Объект 3"/>
          <p:cNvSpPr>
            <a:spLocks noGrp="1"/>
          </p:cNvSpPr>
          <p:nvPr>
            <p:ph idx="12"/>
          </p:nvPr>
        </p:nvSpPr>
        <p:spPr>
          <a:xfrm>
            <a:off x="4546948" y="2119745"/>
            <a:ext cx="4056725" cy="3358342"/>
          </a:xfrm>
        </p:spPr>
        <p:txBody>
          <a:bodyPr/>
          <a:lstStyle/>
          <a:p>
            <a:r>
              <a:rPr lang="ru-RU" sz="2200" dirty="0"/>
              <a:t>В организации существует профсоюз, организован молодежный совет.</a:t>
            </a:r>
          </a:p>
          <a:p>
            <a:r>
              <a:rPr lang="ru-RU" sz="2200" dirty="0"/>
              <a:t>Расширяется практика зачисления перспективных молодых работников, обладающих управленческим потенциалом, в кадровый резерв на замещение должностей руководителей структурных подразделений. 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2124075" y="6477893"/>
            <a:ext cx="6797675" cy="307777"/>
          </a:xfrm>
        </p:spPr>
        <p:txBody>
          <a:bodyPr/>
          <a:lstStyle/>
          <a:p>
            <a:r>
              <a:rPr lang="ru-RU" dirty="0"/>
              <a:t>ООО «Газпром газораспределение Волгоград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95" y="3812589"/>
            <a:ext cx="3439469" cy="22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6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 – неотъемлемая часть жизни Общества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1269452"/>
            <a:ext cx="3432132" cy="2337987"/>
          </a:xfrm>
        </p:spPr>
      </p:pic>
      <p:sp>
        <p:nvSpPr>
          <p:cNvPr id="5" name="Объект 4"/>
          <p:cNvSpPr>
            <a:spLocks noGrp="1"/>
          </p:cNvSpPr>
          <p:nvPr>
            <p:ph idx="12"/>
          </p:nvPr>
        </p:nvSpPr>
        <p:spPr>
          <a:xfrm>
            <a:off x="4862944" y="1604356"/>
            <a:ext cx="3848793" cy="4553182"/>
          </a:xfrm>
        </p:spPr>
        <p:txBody>
          <a:bodyPr/>
          <a:lstStyle/>
          <a:p>
            <a:r>
              <a:rPr lang="ru-RU" sz="2000" dirty="0"/>
              <a:t>В перечень первоочередных задач социальной сферы руководство включает популяризацию физической культуры и спорта. Так, хорошей традицией в ООО «Газпром газораспределение Волгоград» стало проведение ежегодных спартакиад, участие в которых принимают сотрудники компании. Сборная компании успешно выступает всероссийских региональных соревнованиях состязаясь с коллегами-газовиками из других регионов страны.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124075" y="6477893"/>
            <a:ext cx="6797675" cy="307777"/>
          </a:xfrm>
        </p:spPr>
        <p:txBody>
          <a:bodyPr/>
          <a:lstStyle/>
          <a:p>
            <a:r>
              <a:rPr lang="ru-RU" dirty="0"/>
              <a:t>ООО «Газпром газораспределение Волгоград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9" y="3607439"/>
            <a:ext cx="4225703" cy="2328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1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3031</TotalTime>
  <Words>604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Arial Narrow</vt:lpstr>
      <vt:lpstr>3_Специальное оформление</vt:lpstr>
      <vt:lpstr>6_Специальное оформление</vt:lpstr>
      <vt:lpstr>4_Специальное оформление</vt:lpstr>
      <vt:lpstr>5_Специальное оформление</vt:lpstr>
      <vt:lpstr>11_Специальное оформление</vt:lpstr>
      <vt:lpstr>7_Специальное оформление</vt:lpstr>
      <vt:lpstr>8_Специальное оформление</vt:lpstr>
      <vt:lpstr>10_Специальное оформление</vt:lpstr>
      <vt:lpstr>Презентация PowerPoint</vt:lpstr>
      <vt:lpstr>Информация об Организации</vt:lpstr>
      <vt:lpstr>Основные направления деятельности </vt:lpstr>
      <vt:lpstr>О работе компании</vt:lpstr>
      <vt:lpstr>Социальная сфера деятельности</vt:lpstr>
      <vt:lpstr>Гарантии и компенсации</vt:lpstr>
      <vt:lpstr>Гарантии и компенсации</vt:lpstr>
      <vt:lpstr>Молодым – везде у нас дорога! </vt:lpstr>
      <vt:lpstr>Спорт – неотъемлемая часть жизни Общества</vt:lpstr>
      <vt:lpstr>Награды</vt:lpstr>
      <vt:lpstr>Презентация PowerPoint</vt:lpstr>
    </vt:vector>
  </TitlesOfParts>
  <Company>Typo Graphic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Pirit</dc:creator>
  <cp:lastModifiedBy>Тыняная Ирина Сергеевна</cp:lastModifiedBy>
  <cp:revision>156</cp:revision>
  <dcterms:created xsi:type="dcterms:W3CDTF">2009-07-15T11:37:47Z</dcterms:created>
  <dcterms:modified xsi:type="dcterms:W3CDTF">2022-04-15T08:30:53Z</dcterms:modified>
</cp:coreProperties>
</file>