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5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6" r:id="rId20"/>
    <p:sldId id="274" r:id="rId2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100" d="100"/>
          <a:sy n="100" d="100"/>
        </p:scale>
        <p:origin x="-72" y="-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B1638A-3FB6-411A-978F-E6EAB1B43B51}" type="datetimeFigureOut">
              <a:rPr lang="ru-RU" smtClean="0"/>
              <a:pPr/>
              <a:t>02.12.2025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C0F9C7-0541-4563-BB64-1F3ECF5CD97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3949585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B1638A-3FB6-411A-978F-E6EAB1B43B51}" type="datetimeFigureOut">
              <a:rPr lang="ru-RU" smtClean="0"/>
              <a:pPr/>
              <a:t>02.12.2025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C0F9C7-0541-4563-BB64-1F3ECF5CD97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6945613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B1638A-3FB6-411A-978F-E6EAB1B43B51}" type="datetimeFigureOut">
              <a:rPr lang="ru-RU" smtClean="0"/>
              <a:pPr/>
              <a:t>02.12.2025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C0F9C7-0541-4563-BB64-1F3ECF5CD97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7463119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B1638A-3FB6-411A-978F-E6EAB1B43B51}" type="datetimeFigureOut">
              <a:rPr lang="ru-RU" smtClean="0"/>
              <a:pPr/>
              <a:t>02.12.2025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C0F9C7-0541-4563-BB64-1F3ECF5CD97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934988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B1638A-3FB6-411A-978F-E6EAB1B43B51}" type="datetimeFigureOut">
              <a:rPr lang="ru-RU" smtClean="0"/>
              <a:pPr/>
              <a:t>02.12.2025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C0F9C7-0541-4563-BB64-1F3ECF5CD97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8352932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B1638A-3FB6-411A-978F-E6EAB1B43B51}" type="datetimeFigureOut">
              <a:rPr lang="ru-RU" smtClean="0"/>
              <a:pPr/>
              <a:t>02.12.2025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C0F9C7-0541-4563-BB64-1F3ECF5CD97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6098627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B1638A-3FB6-411A-978F-E6EAB1B43B51}" type="datetimeFigureOut">
              <a:rPr lang="ru-RU" smtClean="0"/>
              <a:pPr/>
              <a:t>02.12.2025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C0F9C7-0541-4563-BB64-1F3ECF5CD97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9008173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B1638A-3FB6-411A-978F-E6EAB1B43B51}" type="datetimeFigureOut">
              <a:rPr lang="ru-RU" smtClean="0"/>
              <a:pPr/>
              <a:t>02.12.2025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C0F9C7-0541-4563-BB64-1F3ECF5CD97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9036250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B1638A-3FB6-411A-978F-E6EAB1B43B51}" type="datetimeFigureOut">
              <a:rPr lang="ru-RU" smtClean="0"/>
              <a:pPr/>
              <a:t>02.12.2025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C0F9C7-0541-4563-BB64-1F3ECF5CD97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5530534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B1638A-3FB6-411A-978F-E6EAB1B43B51}" type="datetimeFigureOut">
              <a:rPr lang="ru-RU" smtClean="0"/>
              <a:pPr/>
              <a:t>02.12.2025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C0F9C7-0541-4563-BB64-1F3ECF5CD97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092410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B1638A-3FB6-411A-978F-E6EAB1B43B51}" type="datetimeFigureOut">
              <a:rPr lang="ru-RU" smtClean="0"/>
              <a:pPr/>
              <a:t>02.12.2025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C0F9C7-0541-4563-BB64-1F3ECF5CD97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624987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B1638A-3FB6-411A-978F-E6EAB1B43B51}" type="datetimeFigureOut">
              <a:rPr lang="ru-RU" smtClean="0"/>
              <a:pPr/>
              <a:t>02.12.2025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C0F9C7-0541-4563-BB64-1F3ECF5CD97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7452069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88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4146996"/>
            <a:ext cx="9144000" cy="1110803"/>
          </a:xfrm>
        </p:spPr>
        <p:txBody>
          <a:bodyPr/>
          <a:lstStyle/>
          <a:p>
            <a:r>
              <a:rPr lang="ru-RU" dirty="0" smtClean="0">
                <a:solidFill>
                  <a:schemeClr val="bg1"/>
                </a:solidFill>
              </a:rPr>
              <a:t>«ВАШИ ДЕЙСТВИЯ, </a:t>
            </a:r>
          </a:p>
          <a:p>
            <a:r>
              <a:rPr lang="ru-RU" dirty="0" smtClean="0">
                <a:solidFill>
                  <a:schemeClr val="bg1"/>
                </a:solidFill>
              </a:rPr>
              <a:t>ЧТОБЫ НЕ СТАТЬ ЖЕРТВОЙ КИБЕРМОШЕННИКОВ»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095555" y="964577"/>
            <a:ext cx="9946257" cy="212365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6600" b="1" cap="none" spc="0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Останови мошенника, </a:t>
            </a:r>
            <a:br>
              <a:rPr lang="ru-RU" sz="6600" b="1" cap="none" spc="0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</a:br>
            <a:r>
              <a:rPr lang="ru-RU" sz="6600" b="1" cap="none" spc="0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не дай себя обмануть!</a:t>
            </a:r>
            <a:endParaRPr lang="ru-RU" sz="6600" b="1" cap="none" spc="0" dirty="0">
              <a:ln w="24500" cmpd="dbl">
                <a:solidFill>
                  <a:schemeClr val="accent2">
                    <a:shade val="85000"/>
                    <a:satMod val="155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2">
                      <a:tint val="10000"/>
                      <a:satMod val="155000"/>
                    </a:schemeClr>
                  </a:gs>
                  <a:gs pos="60000">
                    <a:schemeClr val="accent2">
                      <a:tint val="30000"/>
                      <a:satMod val="155000"/>
                    </a:schemeClr>
                  </a:gs>
                  <a:gs pos="100000">
                    <a:schemeClr val="accent2">
                      <a:tint val="73000"/>
                      <a:satMod val="155000"/>
                    </a:schemeClr>
                  </a:gs>
                </a:gsLst>
                <a:lin ang="5400000"/>
              </a:gra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38696768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7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65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3537174"/>
          </a:xfrm>
        </p:spPr>
        <p:txBody>
          <a:bodyPr>
            <a:normAutofit/>
          </a:bodyPr>
          <a:lstStyle/>
          <a:p>
            <a:pPr algn="just"/>
            <a:r>
              <a:rPr lang="ru-RU" sz="4000" b="1" dirty="0" smtClean="0">
                <a:ln w="18000">
                  <a:solidFill>
                    <a:schemeClr val="tx1"/>
                  </a:solidFill>
                  <a:prstDash val="solid"/>
                  <a:miter lim="800000"/>
                </a:ln>
                <a:solidFill>
                  <a:schemeClr val="accent2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+mn-lt"/>
              </a:rPr>
              <a:t>Вы получили сообщение, что выиграли купон на скидку, бесплатное посещение мероприятия, машину, квартиру или некоторую сумму. Чтобы получить приз, надо перейти по ссылке. Как поступите?</a:t>
            </a:r>
            <a:endParaRPr lang="ru-RU" sz="4000" b="1" dirty="0">
              <a:ln w="18000">
                <a:solidFill>
                  <a:schemeClr val="tx1"/>
                </a:solidFill>
                <a:prstDash val="solid"/>
                <a:miter lim="800000"/>
              </a:ln>
              <a:solidFill>
                <a:schemeClr val="accent2"/>
              </a:solidFill>
              <a:effectLst>
                <a:glow rad="63500">
                  <a:schemeClr val="accent2">
                    <a:satMod val="175000"/>
                    <a:alpha val="40000"/>
                  </a:schemeClr>
                </a:glow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5254579"/>
            <a:ext cx="10515600" cy="92238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b="1" dirty="0" smtClean="0">
                <a:ln w="18000">
                  <a:solidFill>
                    <a:srgbClr val="FF0000"/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Не стану открывать, так как с помощью данной ссылки мошенники могут получить доступ к моему мобильному банку.</a:t>
            </a:r>
          </a:p>
        </p:txBody>
      </p:sp>
    </p:spTree>
    <p:extLst>
      <p:ext uri="{BB962C8B-B14F-4D97-AF65-F5344CB8AC3E}">
        <p14:creationId xmlns="" xmlns:p14="http://schemas.microsoft.com/office/powerpoint/2010/main" val="23539590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65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3537174"/>
          </a:xfrm>
        </p:spPr>
        <p:txBody>
          <a:bodyPr>
            <a:normAutofit fontScale="90000"/>
          </a:bodyPr>
          <a:lstStyle/>
          <a:p>
            <a:pPr algn="just"/>
            <a:r>
              <a:rPr lang="ru-RU" b="1" dirty="0" smtClean="0">
                <a:ln w="18000">
                  <a:solidFill>
                    <a:schemeClr val="tx1"/>
                  </a:solidFill>
                  <a:prstDash val="solid"/>
                  <a:miter lim="800000"/>
                </a:ln>
                <a:solidFill>
                  <a:schemeClr val="accent2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+mn-lt"/>
              </a:rPr>
              <a:t>Вам предложили удаленную работу. В переписке работодатель пытается выведать Ваши персональные данные, но ничего не спрашивает о профессиональных навыках и опыте. Ваши действия?</a:t>
            </a:r>
            <a:endParaRPr lang="ru-RU" b="1" dirty="0">
              <a:ln w="18000">
                <a:solidFill>
                  <a:schemeClr val="tx1"/>
                </a:solidFill>
                <a:prstDash val="solid"/>
                <a:miter lim="800000"/>
              </a:ln>
              <a:solidFill>
                <a:schemeClr val="accent2"/>
              </a:solidFill>
              <a:effectLst>
                <a:glow rad="63500">
                  <a:schemeClr val="accent2">
                    <a:satMod val="175000"/>
                    <a:alpha val="40000"/>
                  </a:schemeClr>
                </a:glow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4803821"/>
            <a:ext cx="10515600" cy="137314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b="1" dirty="0" smtClean="0">
                <a:ln w="18000">
                  <a:solidFill>
                    <a:srgbClr val="FF0000"/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Буду игнорировать сообщения. Настоящие работодатели в первую очередь интересуются опытом, образованием или просят выполнить тестовое задание. </a:t>
            </a:r>
          </a:p>
        </p:txBody>
      </p:sp>
    </p:spTree>
    <p:extLst>
      <p:ext uri="{BB962C8B-B14F-4D97-AF65-F5344CB8AC3E}">
        <p14:creationId xmlns="" xmlns:p14="http://schemas.microsoft.com/office/powerpoint/2010/main" val="42130739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65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2712926"/>
          </a:xfrm>
        </p:spPr>
        <p:txBody>
          <a:bodyPr>
            <a:normAutofit/>
          </a:bodyPr>
          <a:lstStyle/>
          <a:p>
            <a:pPr algn="just"/>
            <a:r>
              <a:rPr lang="ru-RU" sz="4000" b="1" dirty="0" smtClean="0">
                <a:ln w="18000">
                  <a:solidFill>
                    <a:schemeClr val="tx1"/>
                  </a:solidFill>
                  <a:prstDash val="solid"/>
                  <a:miter lim="800000"/>
                </a:ln>
                <a:solidFill>
                  <a:schemeClr val="accent2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+mn-lt"/>
              </a:rPr>
              <a:t>Вы получаете письмо от Интернет-магазина о закрытой распродаже. Чтобы в ней участвовать, надо перейти по ссылке из письма. Ваши действия?</a:t>
            </a:r>
            <a:endParaRPr lang="ru-RU" sz="4000" b="1" dirty="0">
              <a:ln w="18000">
                <a:solidFill>
                  <a:schemeClr val="tx1"/>
                </a:solidFill>
                <a:prstDash val="solid"/>
                <a:miter lim="800000"/>
              </a:ln>
              <a:solidFill>
                <a:schemeClr val="accent2"/>
              </a:solidFill>
              <a:effectLst>
                <a:glow rad="63500">
                  <a:schemeClr val="accent2">
                    <a:satMod val="175000"/>
                    <a:alpha val="40000"/>
                  </a:schemeClr>
                </a:glow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5191125"/>
            <a:ext cx="10515600" cy="985838"/>
          </a:xfrm>
        </p:spPr>
        <p:txBody>
          <a:bodyPr>
            <a:normAutofit/>
          </a:bodyPr>
          <a:lstStyle/>
          <a:p>
            <a:pPr marL="0" lvl="0" indent="0" algn="just">
              <a:buNone/>
            </a:pPr>
            <a:r>
              <a:rPr lang="ru-RU" b="1" dirty="0" smtClean="0">
                <a:ln w="18000">
                  <a:solidFill>
                    <a:srgbClr val="FF0000"/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Уверен, что ссылка ведет на </a:t>
            </a:r>
            <a:r>
              <a:rPr lang="ru-RU" b="1" dirty="0" err="1" smtClean="0">
                <a:ln w="18000">
                  <a:solidFill>
                    <a:srgbClr val="FF0000"/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фишинговый</a:t>
            </a:r>
            <a:r>
              <a:rPr lang="ru-RU" b="1" dirty="0" smtClean="0">
                <a:ln w="18000">
                  <a:solidFill>
                    <a:srgbClr val="FF0000"/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сайт, прекращу общение.</a:t>
            </a:r>
          </a:p>
        </p:txBody>
      </p:sp>
    </p:spTree>
    <p:extLst>
      <p:ext uri="{BB962C8B-B14F-4D97-AF65-F5344CB8AC3E}">
        <p14:creationId xmlns="" xmlns:p14="http://schemas.microsoft.com/office/powerpoint/2010/main" val="18247837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65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2712926"/>
          </a:xfrm>
        </p:spPr>
        <p:txBody>
          <a:bodyPr>
            <a:normAutofit/>
          </a:bodyPr>
          <a:lstStyle/>
          <a:p>
            <a:pPr algn="just"/>
            <a:r>
              <a:rPr lang="ru-RU" sz="4000" b="1" dirty="0" smtClean="0">
                <a:ln w="18000">
                  <a:solidFill>
                    <a:schemeClr val="tx1"/>
                  </a:solidFill>
                  <a:prstDash val="solid"/>
                  <a:miter lim="800000"/>
                </a:ln>
                <a:solidFill>
                  <a:schemeClr val="accent2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+mn-lt"/>
              </a:rPr>
              <a:t>В мессенджере пишет давний друг и просит срочно перевести деньги на указанный им банковский счет. Ваши действия?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5254579"/>
            <a:ext cx="10515600" cy="92238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b="1" dirty="0" smtClean="0">
                <a:ln w="18000">
                  <a:solidFill>
                    <a:srgbClr val="FF0000"/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Позвоню другу и уточню, он это пишет или его аккаунт взломали мошенники.</a:t>
            </a:r>
          </a:p>
        </p:txBody>
      </p:sp>
    </p:spTree>
    <p:extLst>
      <p:ext uri="{BB962C8B-B14F-4D97-AF65-F5344CB8AC3E}">
        <p14:creationId xmlns="" xmlns:p14="http://schemas.microsoft.com/office/powerpoint/2010/main" val="8334604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65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3743236"/>
          </a:xfrm>
        </p:spPr>
        <p:txBody>
          <a:bodyPr>
            <a:normAutofit fontScale="90000"/>
          </a:bodyPr>
          <a:lstStyle/>
          <a:p>
            <a:pPr algn="just"/>
            <a:r>
              <a:rPr lang="ru-RU" b="1" dirty="0" smtClean="0">
                <a:ln>
                  <a:solidFill>
                    <a:schemeClr val="tx1"/>
                  </a:solidFill>
                </a:ln>
                <a:solidFill>
                  <a:schemeClr val="accent2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  <a:latin typeface="+mn-lt"/>
              </a:rPr>
              <a:t>Вам звонит человек, который представляется сотрудником мобильного оператора, и произносит фразу: «Срок действия вашей SIM- карты истек. Если хотите его продлить, назовите код из SMS, который сейчас придет». Как Вы поступите?</a:t>
            </a:r>
            <a:endParaRPr lang="ru-RU" dirty="0">
              <a:ln>
                <a:solidFill>
                  <a:schemeClr val="tx1"/>
                </a:solidFill>
              </a:ln>
              <a:solidFill>
                <a:schemeClr val="accent2"/>
              </a:solidFill>
              <a:effectLst>
                <a:glow rad="63500">
                  <a:schemeClr val="accent2">
                    <a:satMod val="175000"/>
                    <a:alpha val="40000"/>
                  </a:schemeClr>
                </a:glow>
              </a:effectLst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5615189"/>
            <a:ext cx="10515600" cy="56177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b="1" dirty="0" smtClean="0">
                <a:ln w="18000">
                  <a:solidFill>
                    <a:srgbClr val="FF0000"/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Положу трубку, так как это звонок от мошенников.</a:t>
            </a:r>
            <a:endParaRPr lang="ru-RU" b="1" dirty="0">
              <a:ln w="18000">
                <a:solidFill>
                  <a:srgbClr val="FF0000"/>
                </a:solidFill>
                <a:prstDash val="solid"/>
                <a:miter lim="800000"/>
              </a:ln>
              <a:solidFill>
                <a:schemeClr val="bg1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26946937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65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3743236"/>
          </a:xfrm>
        </p:spPr>
        <p:txBody>
          <a:bodyPr>
            <a:normAutofit/>
          </a:bodyPr>
          <a:lstStyle/>
          <a:p>
            <a:pPr algn="just"/>
            <a:r>
              <a:rPr lang="ru-RU" sz="4000" b="1" dirty="0" smtClean="0">
                <a:ln w="18000">
                  <a:solidFill>
                    <a:schemeClr val="tx1"/>
                  </a:solidFill>
                  <a:prstDash val="solid"/>
                  <a:miter lim="800000"/>
                </a:ln>
                <a:solidFill>
                  <a:schemeClr val="accent2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+mn-lt"/>
              </a:rPr>
              <a:t>У Вас звонит телефон, человек представился сотрудником мобильного оператора и просит Вас подтвердить свой профиль на портале «Госуслуги». Для этого надо перейти по ссылке в SMS. Ваши действия?</a:t>
            </a:r>
            <a:endParaRPr lang="ru-RU" sz="4000" b="1" dirty="0">
              <a:ln w="18000">
                <a:solidFill>
                  <a:schemeClr val="tx1"/>
                </a:solidFill>
                <a:prstDash val="solid"/>
                <a:miter lim="800000"/>
              </a:ln>
              <a:solidFill>
                <a:schemeClr val="accent2"/>
              </a:solidFill>
              <a:effectLst>
                <a:glow rad="63500">
                  <a:schemeClr val="accent2">
                    <a:satMod val="175000"/>
                    <a:alpha val="40000"/>
                  </a:schemeClr>
                </a:glow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5615189"/>
            <a:ext cx="10515600" cy="561773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r>
              <a:rPr lang="ru-RU" b="1" dirty="0">
                <a:ln>
                  <a:solidFill>
                    <a:srgbClr val="FF0000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Положу трубку, так как это звонок от </a:t>
            </a:r>
            <a:r>
              <a:rPr lang="ru-RU" b="1" dirty="0" smtClean="0">
                <a:ln>
                  <a:solidFill>
                    <a:srgbClr val="FF0000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мошенников.</a:t>
            </a:r>
            <a:endParaRPr lang="ru-RU" b="1" dirty="0">
              <a:ln>
                <a:solidFill>
                  <a:srgbClr val="FF0000"/>
                </a:solidFill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15858474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65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495300"/>
            <a:ext cx="10515600" cy="4257003"/>
          </a:xfrm>
        </p:spPr>
        <p:txBody>
          <a:bodyPr>
            <a:normAutofit fontScale="90000"/>
          </a:bodyPr>
          <a:lstStyle/>
          <a:p>
            <a:pPr algn="just"/>
            <a:r>
              <a:rPr lang="ru-RU" b="1" dirty="0" smtClean="0">
                <a:ln w="18000">
                  <a:solidFill>
                    <a:schemeClr val="tx1"/>
                  </a:solidFill>
                  <a:prstDash val="solid"/>
                  <a:miter lim="800000"/>
                </a:ln>
                <a:solidFill>
                  <a:schemeClr val="accent2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+mn-lt"/>
              </a:rPr>
              <a:t>Взволнованный женский голос по телефону сообщает, что на Вашу карту, привязанную к номеру, был совершен ошибочный перевод денег. И небольшая сумма действительно пришла. Незнакомка в отчаянии просит продиктовать данные Вашей карты, чтобы вернуть деньги, которые хотела перевести маме. Как вы поступите?</a:t>
            </a:r>
            <a:endParaRPr lang="ru-RU" b="1" dirty="0">
              <a:ln w="18000">
                <a:solidFill>
                  <a:schemeClr val="tx1"/>
                </a:solidFill>
                <a:prstDash val="solid"/>
                <a:miter lim="800000"/>
              </a:ln>
              <a:solidFill>
                <a:schemeClr val="accent2"/>
              </a:solidFill>
              <a:effectLst>
                <a:glow rad="63500">
                  <a:schemeClr val="accent2">
                    <a:satMod val="175000"/>
                    <a:alpha val="40000"/>
                  </a:schemeClr>
                </a:glow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5786639"/>
            <a:ext cx="10515600" cy="561773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r>
              <a:rPr lang="ru-RU" b="1" dirty="0">
                <a:ln w="18000">
                  <a:solidFill>
                    <a:srgbClr val="FF0000"/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Положу трубку, так как это звонок от </a:t>
            </a:r>
            <a:r>
              <a:rPr lang="ru-RU" b="1" dirty="0" smtClean="0">
                <a:ln w="18000">
                  <a:solidFill>
                    <a:srgbClr val="FF0000"/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мошенников.</a:t>
            </a:r>
            <a:endParaRPr lang="ru-RU" b="1" dirty="0">
              <a:ln w="18000">
                <a:solidFill>
                  <a:srgbClr val="FF0000"/>
                </a:solidFill>
                <a:prstDash val="solid"/>
                <a:miter lim="800000"/>
              </a:ln>
              <a:solidFill>
                <a:schemeClr val="bg1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13637273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65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4"/>
            <a:ext cx="10515600" cy="3454401"/>
          </a:xfrm>
        </p:spPr>
        <p:txBody>
          <a:bodyPr>
            <a:normAutofit/>
          </a:bodyPr>
          <a:lstStyle/>
          <a:p>
            <a:pPr algn="just"/>
            <a:r>
              <a:rPr lang="ru-RU" sz="4000" b="1" dirty="0" smtClean="0">
                <a:ln w="18000">
                  <a:solidFill>
                    <a:schemeClr val="tx1"/>
                  </a:solidFill>
                  <a:prstDash val="solid"/>
                  <a:miter lim="800000"/>
                </a:ln>
                <a:solidFill>
                  <a:schemeClr val="accent2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+mn-lt"/>
              </a:rPr>
              <a:t>Вы продаёте смартфон на сайте объявлений, только разместили - уже звонит покупатель. Он предлагает предоплату, но для этого нужен номер Вашей карты. Согласитесь?</a:t>
            </a:r>
            <a:endParaRPr lang="ru-RU" sz="4000" b="1" dirty="0">
              <a:ln w="18000">
                <a:solidFill>
                  <a:schemeClr val="tx1"/>
                </a:solidFill>
                <a:prstDash val="solid"/>
                <a:miter lim="800000"/>
              </a:ln>
              <a:solidFill>
                <a:schemeClr val="accent2"/>
              </a:solidFill>
              <a:effectLst>
                <a:glow rad="63500">
                  <a:schemeClr val="accent2">
                    <a:satMod val="175000"/>
                    <a:alpha val="40000"/>
                  </a:schemeClr>
                </a:glow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5383369"/>
            <a:ext cx="10515600" cy="793593"/>
          </a:xfrm>
        </p:spPr>
        <p:txBody>
          <a:bodyPr>
            <a:normAutofit/>
          </a:bodyPr>
          <a:lstStyle/>
          <a:p>
            <a:pPr marL="0" lvl="0" indent="0" algn="just">
              <a:buNone/>
            </a:pPr>
            <a:r>
              <a:rPr lang="ru-RU" b="1" dirty="0" smtClean="0">
                <a:ln w="18000">
                  <a:solidFill>
                    <a:srgbClr val="FF0000"/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Это явно мошенник, номер своей карты не сообщу.</a:t>
            </a:r>
          </a:p>
        </p:txBody>
      </p:sp>
    </p:spTree>
    <p:extLst>
      <p:ext uri="{BB962C8B-B14F-4D97-AF65-F5344CB8AC3E}">
        <p14:creationId xmlns="" xmlns:p14="http://schemas.microsoft.com/office/powerpoint/2010/main" val="33009018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65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2854594"/>
          </a:xfrm>
        </p:spPr>
        <p:txBody>
          <a:bodyPr>
            <a:normAutofit/>
          </a:bodyPr>
          <a:lstStyle/>
          <a:p>
            <a:pPr algn="just"/>
            <a:r>
              <a:rPr lang="ru-RU" sz="4000" b="1" dirty="0" smtClean="0">
                <a:ln>
                  <a:solidFill>
                    <a:schemeClr val="tx1"/>
                  </a:solidFill>
                </a:ln>
                <a:solidFill>
                  <a:schemeClr val="accent2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Вы продаёте игровую приставку через Интернет. Приходит SMS: «Добрый день! Обмен не интересует: https://08-7-gidrgjs=ggi/opyt.jpg?» Перейдете по ссылке?</a:t>
            </a:r>
            <a:endParaRPr lang="ru-RU" sz="4000" b="1" dirty="0">
              <a:ln>
                <a:solidFill>
                  <a:schemeClr val="tx1"/>
                </a:solidFill>
              </a:ln>
              <a:solidFill>
                <a:schemeClr val="accent2"/>
              </a:solidFill>
              <a:effectLst>
                <a:glow rad="63500">
                  <a:schemeClr val="accent2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28675" y="5867399"/>
            <a:ext cx="10515600" cy="661987"/>
          </a:xfrm>
        </p:spPr>
        <p:txBody>
          <a:bodyPr>
            <a:normAutofit fontScale="92500"/>
          </a:bodyPr>
          <a:lstStyle/>
          <a:p>
            <a:pPr marL="0" lvl="0" indent="0" algn="just">
              <a:buNone/>
            </a:pPr>
            <a:r>
              <a:rPr lang="ru-RU" b="1" dirty="0" smtClean="0">
                <a:ln>
                  <a:solidFill>
                    <a:srgbClr val="FF0000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Проигнорирую такие сообщения. Ссылка может быть вредоносной.</a:t>
            </a:r>
          </a:p>
        </p:txBody>
      </p:sp>
    </p:spTree>
    <p:extLst>
      <p:ext uri="{BB962C8B-B14F-4D97-AF65-F5344CB8AC3E}">
        <p14:creationId xmlns="" xmlns:p14="http://schemas.microsoft.com/office/powerpoint/2010/main" val="303592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65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4"/>
            <a:ext cx="10515600" cy="4302126"/>
          </a:xfrm>
        </p:spPr>
        <p:txBody>
          <a:bodyPr>
            <a:noAutofit/>
          </a:bodyPr>
          <a:lstStyle/>
          <a:p>
            <a:pPr algn="just"/>
            <a:r>
              <a:rPr lang="ru-RU" sz="4000" b="1" dirty="0" smtClean="0">
                <a:ln>
                  <a:solidFill>
                    <a:schemeClr val="tx1"/>
                  </a:solidFill>
                </a:ln>
                <a:solidFill>
                  <a:schemeClr val="accent2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Вы стали свидетелем разговора Вашего родственника по телефону с незнакомым человеком или организацией, при общении Ваш близкий намеревается продиктовать собеседнику код из SMS или снять деньги со своей карты для дальнейшей передачи курьеру. Ваши действия?</a:t>
            </a:r>
            <a:endParaRPr lang="ru-RU" sz="4000" b="1" dirty="0">
              <a:ln>
                <a:solidFill>
                  <a:schemeClr val="tx1"/>
                </a:solidFill>
              </a:ln>
              <a:solidFill>
                <a:schemeClr val="accent2"/>
              </a:solidFill>
              <a:effectLst>
                <a:glow rad="63500">
                  <a:schemeClr val="accent2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28675" y="5867399"/>
            <a:ext cx="10515600" cy="661987"/>
          </a:xfrm>
        </p:spPr>
        <p:txBody>
          <a:bodyPr>
            <a:normAutofit/>
          </a:bodyPr>
          <a:lstStyle/>
          <a:p>
            <a:pPr marL="0" lvl="0" indent="0" algn="just">
              <a:buNone/>
            </a:pPr>
            <a:r>
              <a:rPr lang="ru-RU" b="1" dirty="0" smtClean="0">
                <a:ln>
                  <a:solidFill>
                    <a:srgbClr val="FF0000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Пояснить, что это мошенники, немедленно прервать разговор.</a:t>
            </a:r>
          </a:p>
        </p:txBody>
      </p:sp>
    </p:spTree>
    <p:extLst>
      <p:ext uri="{BB962C8B-B14F-4D97-AF65-F5344CB8AC3E}">
        <p14:creationId xmlns="" xmlns:p14="http://schemas.microsoft.com/office/powerpoint/2010/main" val="303592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65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5529532"/>
            <a:ext cx="10515600" cy="647430"/>
          </a:xfrm>
        </p:spPr>
        <p:txBody>
          <a:bodyPr>
            <a:normAutofit fontScale="77500" lnSpcReduction="20000"/>
          </a:bodyPr>
          <a:lstStyle/>
          <a:p>
            <a:pPr marL="0" indent="0" algn="just">
              <a:buNone/>
            </a:pPr>
            <a:r>
              <a:rPr lang="ru-RU" sz="3200" b="1" dirty="0" smtClean="0">
                <a:ln w="18000">
                  <a:solidFill>
                    <a:srgbClr val="FF0000"/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Прерву разговор и буду игнорировать дальнейшие звонки с данного номера.</a:t>
            </a:r>
            <a:endParaRPr lang="ru-RU" sz="3200" b="1" dirty="0">
              <a:ln w="18000">
                <a:solidFill>
                  <a:srgbClr val="FF0000"/>
                </a:solidFill>
                <a:prstDash val="solid"/>
                <a:miter lim="800000"/>
              </a:ln>
              <a:solidFill>
                <a:schemeClr val="bg1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923026" y="469656"/>
            <a:ext cx="10348546" cy="4401205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</a:bodyPr>
          <a:lstStyle/>
          <a:p>
            <a:pPr algn="just"/>
            <a:r>
              <a:rPr lang="ru-RU" sz="4000" b="1" dirty="0" smtClean="0">
                <a:ln w="19050" cmpd="sng">
                  <a:solidFill>
                    <a:schemeClr val="tx1"/>
                  </a:solidFill>
                  <a:prstDash val="solid"/>
                </a:ln>
                <a:solidFill>
                  <a:schemeClr val="accent2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Вам позвонил незнакомый человек, представился сотрудником банка или госучреждения. Он попросил Вас совершить определенные действия: назвать данные своей банковской карты, перейти по ссылке из </a:t>
            </a:r>
            <a:r>
              <a:rPr lang="en-US" sz="4000" b="1" dirty="0" smtClean="0">
                <a:ln w="19050" cmpd="sng">
                  <a:solidFill>
                    <a:schemeClr val="tx1"/>
                  </a:solidFill>
                  <a:prstDash val="solid"/>
                </a:ln>
                <a:solidFill>
                  <a:schemeClr val="accent2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SMS</a:t>
            </a:r>
            <a:r>
              <a:rPr lang="ru-RU" sz="4000" b="1" dirty="0" smtClean="0">
                <a:ln w="19050" cmpd="sng">
                  <a:solidFill>
                    <a:schemeClr val="tx1"/>
                  </a:solidFill>
                  <a:prstDash val="solid"/>
                </a:ln>
                <a:solidFill>
                  <a:schemeClr val="accent2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, перевести свои сбережения на «безопасный счет». Как поступите?</a:t>
            </a:r>
            <a:endParaRPr lang="ru-RU" sz="4000" b="1" dirty="0">
              <a:ln w="19050" cmpd="sng">
                <a:solidFill>
                  <a:schemeClr val="tx1"/>
                </a:solidFill>
                <a:prstDash val="solid"/>
              </a:ln>
              <a:solidFill>
                <a:schemeClr val="accent2"/>
              </a:solidFill>
              <a:effectLst>
                <a:glow rad="63500">
                  <a:schemeClr val="accent2">
                    <a:satMod val="175000"/>
                    <a:alpha val="4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35079000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7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000164"/>
          </a:xfrm>
        </p:spPr>
        <p:txBody>
          <a:bodyPr>
            <a:normAutofit/>
          </a:bodyPr>
          <a:lstStyle/>
          <a:p>
            <a:pPr algn="ctr"/>
            <a:r>
              <a:rPr lang="ru-RU" dirty="0" smtClean="0"/>
              <a:t>Спасибо за внимание</a:t>
            </a:r>
            <a:endParaRPr lang="ru-RU" dirty="0">
              <a:effectLst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9403536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65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5400674"/>
            <a:ext cx="10515600" cy="776287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500" b="1" dirty="0" smtClean="0">
                <a:ln w="18000">
                  <a:solidFill>
                    <a:srgbClr val="C00000"/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Сотрудник банка не сообщает по телефону о действиях третьих лиц. Я прекращу разговор.</a:t>
            </a:r>
            <a:endParaRPr lang="ru-RU" sz="2500" b="1" dirty="0">
              <a:ln w="18000">
                <a:solidFill>
                  <a:srgbClr val="C00000"/>
                </a:solidFill>
                <a:prstDash val="solid"/>
                <a:miter lim="800000"/>
              </a:ln>
              <a:solidFill>
                <a:schemeClr val="bg1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76299" y="461526"/>
            <a:ext cx="10848975" cy="440120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just"/>
            <a:r>
              <a:rPr lang="ru-RU" sz="4000" b="1" dirty="0" smtClean="0">
                <a:ln w="18000">
                  <a:solidFill>
                    <a:schemeClr val="tx1"/>
                  </a:solidFill>
                  <a:prstDash val="solid"/>
                  <a:miter lim="800000"/>
                </a:ln>
                <a:solidFill>
                  <a:schemeClr val="accent2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Позвонивший представился сотрудником службы безопасности банка и сообщил о подозрительной операции - «Посторонний человек пытается вывести деньги с Вашего счета. Чтобы предотвратить списание, надо срочно перевести Ваши сбережения на «безопасный счет». Ваши действия?</a:t>
            </a:r>
            <a:endParaRPr lang="ru-RU" sz="4000" b="1" dirty="0">
              <a:ln w="18000">
                <a:solidFill>
                  <a:schemeClr val="tx1"/>
                </a:solidFill>
                <a:prstDash val="solid"/>
                <a:miter lim="800000"/>
              </a:ln>
              <a:solidFill>
                <a:schemeClr val="accent2"/>
              </a:solidFill>
              <a:effectLst>
                <a:glow rad="63500">
                  <a:schemeClr val="accent2">
                    <a:satMod val="175000"/>
                    <a:alpha val="40000"/>
                  </a:schemeClr>
                </a:glow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32238265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65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4026571"/>
          </a:xfrm>
        </p:spPr>
        <p:txBody>
          <a:bodyPr>
            <a:normAutofit/>
          </a:bodyPr>
          <a:lstStyle/>
          <a:p>
            <a:pPr algn="just"/>
            <a:r>
              <a:rPr lang="ru-RU" b="1" dirty="0" smtClean="0">
                <a:ln w="18000">
                  <a:solidFill>
                    <a:schemeClr val="tx1"/>
                  </a:solidFill>
                  <a:prstDash val="solid"/>
                  <a:miter lim="800000"/>
                </a:ln>
                <a:solidFill>
                  <a:schemeClr val="accent2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+mn-lt"/>
              </a:rPr>
              <a:t>Позвонивший представился сотрудником полиции, ФСБ, следственного комитета или прокуратуры. Он сообщил, что с Вашего счета кто-то переводит деньги гражданину недружественной страны. Что Вам не следует делать?</a:t>
            </a:r>
            <a:endParaRPr lang="ru-RU" b="1" dirty="0">
              <a:ln w="18000">
                <a:solidFill>
                  <a:schemeClr val="tx1"/>
                </a:solidFill>
                <a:prstDash val="solid"/>
                <a:miter lim="800000"/>
              </a:ln>
              <a:solidFill>
                <a:schemeClr val="accent2"/>
              </a:solidFill>
              <a:effectLst>
                <a:glow rad="63500">
                  <a:schemeClr val="accent2">
                    <a:satMod val="175000"/>
                    <a:alpha val="40000"/>
                  </a:schemeClr>
                </a:glow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4572000"/>
            <a:ext cx="10515600" cy="1604961"/>
          </a:xfrm>
        </p:spPr>
        <p:txBody>
          <a:bodyPr>
            <a:normAutofit fontScale="85000" lnSpcReduction="20000"/>
          </a:bodyPr>
          <a:lstStyle/>
          <a:p>
            <a:pPr marL="0" lvl="0" indent="0" algn="just">
              <a:lnSpc>
                <a:spcPct val="110000"/>
              </a:lnSpc>
              <a:buNone/>
            </a:pPr>
            <a:r>
              <a:rPr lang="ru-RU" b="1" dirty="0" smtClean="0">
                <a:ln w="18000">
                  <a:solidFill>
                    <a:srgbClr val="FF0000"/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Прерву разговор и буду игнорировать дальнейшие звонки с данного номера.</a:t>
            </a:r>
          </a:p>
          <a:p>
            <a:pPr marL="0" lvl="0" indent="0" algn="just">
              <a:lnSpc>
                <a:spcPct val="110000"/>
              </a:lnSpc>
              <a:buNone/>
            </a:pPr>
            <a:r>
              <a:rPr lang="ru-RU" b="1" dirty="0" smtClean="0">
                <a:ln w="18000">
                  <a:solidFill>
                    <a:srgbClr val="FF0000"/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Сразу прекращу разговор, так как это звонок от мошенников. Сотрудники правоохранительных органов не сообщают по телефону о переводах денежных средств.</a:t>
            </a:r>
          </a:p>
          <a:p>
            <a:pPr lvl="0">
              <a:buNone/>
            </a:pP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139786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65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3816350"/>
          </a:xfrm>
        </p:spPr>
        <p:txBody>
          <a:bodyPr>
            <a:normAutofit fontScale="90000"/>
          </a:bodyPr>
          <a:lstStyle/>
          <a:p>
            <a:pPr algn="just"/>
            <a:r>
              <a:rPr lang="ru-RU" b="1" dirty="0" smtClean="0">
                <a:ln w="18000">
                  <a:solidFill>
                    <a:schemeClr val="tx1"/>
                  </a:solidFill>
                  <a:prstDash val="solid"/>
                  <a:miter lim="800000"/>
                </a:ln>
                <a:solidFill>
                  <a:schemeClr val="accent2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+mn-lt"/>
              </a:rPr>
              <a:t>По телефону Вас попросили поучаствовать в опросе, чтобы оценить качество банковских услуг. А затем предложили установить на телефон новое банковское приложение, сообщить </a:t>
            </a:r>
            <a:r>
              <a:rPr lang="en-US" b="1" dirty="0" smtClean="0">
                <a:ln w="18000">
                  <a:solidFill>
                    <a:schemeClr val="tx1"/>
                  </a:solidFill>
                  <a:prstDash val="solid"/>
                  <a:miter lim="800000"/>
                </a:ln>
                <a:solidFill>
                  <a:schemeClr val="accent2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+mn-lt"/>
              </a:rPr>
              <a:t>id </a:t>
            </a:r>
            <a:r>
              <a:rPr lang="ru-RU" b="1" dirty="0" smtClean="0">
                <a:ln w="18000">
                  <a:solidFill>
                    <a:schemeClr val="tx1"/>
                  </a:solidFill>
                  <a:prstDash val="solid"/>
                  <a:miter lim="800000"/>
                </a:ln>
                <a:solidFill>
                  <a:schemeClr val="accent2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+mn-lt"/>
              </a:rPr>
              <a:t>устройства и пароль для подключения. Как вы отреагируете?</a:t>
            </a:r>
            <a:endParaRPr lang="ru-RU" b="1" dirty="0">
              <a:ln w="18000">
                <a:solidFill>
                  <a:schemeClr val="tx1"/>
                </a:solidFill>
                <a:prstDash val="solid"/>
                <a:miter lim="800000"/>
              </a:ln>
              <a:solidFill>
                <a:schemeClr val="accent2"/>
              </a:solidFill>
              <a:effectLst>
                <a:glow rad="63500">
                  <a:schemeClr val="accent2">
                    <a:satMod val="175000"/>
                    <a:alpha val="40000"/>
                  </a:schemeClr>
                </a:glow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4572000"/>
            <a:ext cx="10515600" cy="1604963"/>
          </a:xfrm>
        </p:spPr>
        <p:txBody>
          <a:bodyPr>
            <a:normAutofit fontScale="92500"/>
          </a:bodyPr>
          <a:lstStyle/>
          <a:p>
            <a:pPr marL="0" lvl="0" indent="0" algn="just">
              <a:lnSpc>
                <a:spcPct val="100000"/>
              </a:lnSpc>
              <a:buNone/>
            </a:pPr>
            <a:r>
              <a:rPr lang="ru-RU" b="1" dirty="0" smtClean="0">
                <a:ln w="18000">
                  <a:solidFill>
                    <a:srgbClr val="FF0000"/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Сразу прекращу разговор. Мошенники пытаются установить на мой телефон программу удаленного доступа, они смогут видеть всё, что происходит на экране и поменять пароль к мобильному банку.</a:t>
            </a:r>
            <a:endParaRPr lang="ru-RU" b="1" dirty="0">
              <a:ln w="18000">
                <a:solidFill>
                  <a:srgbClr val="FF0000"/>
                </a:solidFill>
                <a:prstDash val="solid"/>
                <a:miter lim="800000"/>
              </a:ln>
              <a:solidFill>
                <a:schemeClr val="bg1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8301807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65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4"/>
            <a:ext cx="10515600" cy="4854575"/>
          </a:xfrm>
        </p:spPr>
        <p:txBody>
          <a:bodyPr>
            <a:normAutofit fontScale="90000"/>
          </a:bodyPr>
          <a:lstStyle/>
          <a:p>
            <a:pPr algn="just"/>
            <a:r>
              <a:rPr lang="ru-RU" b="1" dirty="0" smtClean="0">
                <a:ln w="18000">
                  <a:solidFill>
                    <a:schemeClr val="tx1"/>
                  </a:solidFill>
                  <a:prstDash val="solid"/>
                  <a:miter lim="800000"/>
                </a:ln>
                <a:solidFill>
                  <a:schemeClr val="accent2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+mn-lt"/>
              </a:rPr>
              <a:t>На доске объявлений известного </a:t>
            </a:r>
            <a:r>
              <a:rPr lang="ru-RU" b="1" dirty="0" err="1" smtClean="0">
                <a:ln w="18000">
                  <a:solidFill>
                    <a:schemeClr val="tx1"/>
                  </a:solidFill>
                  <a:prstDash val="solid"/>
                  <a:miter lim="800000"/>
                </a:ln>
                <a:solidFill>
                  <a:schemeClr val="accent2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+mn-lt"/>
              </a:rPr>
              <a:t>маркетплейса</a:t>
            </a:r>
            <a:r>
              <a:rPr lang="ru-RU" b="1" dirty="0" smtClean="0">
                <a:ln w="18000">
                  <a:solidFill>
                    <a:schemeClr val="tx1"/>
                  </a:solidFill>
                  <a:prstDash val="solid"/>
                  <a:miter lim="800000"/>
                </a:ln>
                <a:solidFill>
                  <a:schemeClr val="accent2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+mn-lt"/>
              </a:rPr>
              <a:t> (например, «</a:t>
            </a:r>
            <a:r>
              <a:rPr lang="ru-RU" b="1" dirty="0" err="1" smtClean="0">
                <a:ln w="18000">
                  <a:solidFill>
                    <a:schemeClr val="tx1"/>
                  </a:solidFill>
                  <a:prstDash val="solid"/>
                  <a:miter lim="800000"/>
                </a:ln>
                <a:solidFill>
                  <a:schemeClr val="accent2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+mn-lt"/>
              </a:rPr>
              <a:t>Авито</a:t>
            </a:r>
            <a:r>
              <a:rPr lang="ru-RU" b="1" dirty="0" smtClean="0">
                <a:ln w="18000">
                  <a:solidFill>
                    <a:schemeClr val="tx1"/>
                  </a:solidFill>
                  <a:prstDash val="solid"/>
                  <a:miter lim="800000"/>
                </a:ln>
                <a:solidFill>
                  <a:schemeClr val="accent2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+mn-lt"/>
              </a:rPr>
              <a:t>») Вы увидели сообщение о продаже смартфона известного бренда за 10 000 рублей. Продавец предлагает продолжить разговор в </a:t>
            </a:r>
            <a:r>
              <a:rPr lang="en-US" b="1" dirty="0" smtClean="0">
                <a:ln w="18000">
                  <a:solidFill>
                    <a:schemeClr val="tx1"/>
                  </a:solidFill>
                  <a:prstDash val="solid"/>
                  <a:miter lim="800000"/>
                </a:ln>
                <a:solidFill>
                  <a:schemeClr val="accent2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+mn-lt"/>
              </a:rPr>
              <a:t>Telegram </a:t>
            </a:r>
            <a:r>
              <a:rPr lang="ru-RU" b="1" dirty="0" smtClean="0">
                <a:ln w="18000">
                  <a:solidFill>
                    <a:schemeClr val="tx1"/>
                  </a:solidFill>
                  <a:prstDash val="solid"/>
                  <a:miter lim="800000"/>
                </a:ln>
                <a:solidFill>
                  <a:schemeClr val="accent2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+mn-lt"/>
              </a:rPr>
              <a:t>и оформить доставку до двери, скинув ссылку на популярный сервис. Что произойдет, если вы заполните бланк и оплатите товар с доставкой?</a:t>
            </a:r>
            <a:endParaRPr lang="ru-RU" b="1" dirty="0">
              <a:ln w="18000">
                <a:solidFill>
                  <a:schemeClr val="tx1"/>
                </a:solidFill>
                <a:prstDash val="solid"/>
                <a:miter lim="800000"/>
              </a:ln>
              <a:solidFill>
                <a:schemeClr val="accent2"/>
              </a:solidFill>
              <a:effectLst>
                <a:glow rad="63500">
                  <a:schemeClr val="accent2">
                    <a:satMod val="175000"/>
                    <a:alpha val="40000"/>
                  </a:schemeClr>
                </a:glow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5572125"/>
            <a:ext cx="10515600" cy="885824"/>
          </a:xfrm>
        </p:spPr>
        <p:txBody>
          <a:bodyPr>
            <a:normAutofit lnSpcReduction="10000"/>
          </a:bodyPr>
          <a:lstStyle/>
          <a:p>
            <a:pPr marL="0" lvl="0" indent="0" algn="just">
              <a:lnSpc>
                <a:spcPct val="100000"/>
              </a:lnSpc>
              <a:buNone/>
            </a:pPr>
            <a:r>
              <a:rPr lang="ru-RU" b="1" dirty="0" smtClean="0">
                <a:ln w="18000">
                  <a:solidFill>
                    <a:srgbClr val="FF0000"/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У Вас спишут деньги не только за товар и доставку, но и похитят данные банковской карты.</a:t>
            </a:r>
            <a:endParaRPr lang="ru-RU" b="1" dirty="0">
              <a:ln w="18000">
                <a:solidFill>
                  <a:srgbClr val="FF0000"/>
                </a:solidFill>
                <a:prstDash val="solid"/>
                <a:miter lim="800000"/>
              </a:ln>
              <a:solidFill>
                <a:schemeClr val="bg1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253704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65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2968624"/>
          </a:xfrm>
        </p:spPr>
        <p:txBody>
          <a:bodyPr>
            <a:normAutofit/>
          </a:bodyPr>
          <a:lstStyle/>
          <a:p>
            <a:pPr algn="just"/>
            <a:r>
              <a:rPr lang="ru-RU" sz="4000" b="1" dirty="0" smtClean="0">
                <a:ln w="18000">
                  <a:solidFill>
                    <a:schemeClr val="tx1"/>
                  </a:solidFill>
                  <a:prstDash val="solid"/>
                  <a:miter lim="800000"/>
                </a:ln>
                <a:solidFill>
                  <a:schemeClr val="accent2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+mn-lt"/>
              </a:rPr>
              <a:t>На смартфон к Вам пришло </a:t>
            </a:r>
            <a:r>
              <a:rPr lang="en-US" sz="4000" b="1" dirty="0" smtClean="0">
                <a:ln w="18000">
                  <a:solidFill>
                    <a:schemeClr val="tx1"/>
                  </a:solidFill>
                  <a:prstDash val="solid"/>
                  <a:miter lim="800000"/>
                </a:ln>
                <a:solidFill>
                  <a:schemeClr val="accent2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+mn-lt"/>
              </a:rPr>
              <a:t>SMS</a:t>
            </a:r>
            <a:r>
              <a:rPr lang="ru-RU" sz="4000" b="1" dirty="0" smtClean="0">
                <a:ln w="18000">
                  <a:solidFill>
                    <a:schemeClr val="tx1"/>
                  </a:solidFill>
                  <a:prstDash val="solid"/>
                  <a:miter lim="800000"/>
                </a:ln>
                <a:solidFill>
                  <a:schemeClr val="accent2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+mn-lt"/>
              </a:rPr>
              <a:t> от Вашего банка о подозрительной активности счёта, и ссылка для блокировки карты. Ваши действия?</a:t>
            </a:r>
            <a:endParaRPr lang="ru-RU" sz="4000" b="1" dirty="0">
              <a:ln w="18000">
                <a:solidFill>
                  <a:schemeClr val="tx1"/>
                </a:solidFill>
                <a:prstDash val="solid"/>
                <a:miter lim="800000"/>
              </a:ln>
              <a:solidFill>
                <a:schemeClr val="accent2"/>
              </a:solidFill>
              <a:effectLst>
                <a:glow rad="63500">
                  <a:schemeClr val="accent2">
                    <a:satMod val="175000"/>
                    <a:alpha val="40000"/>
                  </a:schemeClr>
                </a:glow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5254579"/>
            <a:ext cx="10515600" cy="92238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b="1" dirty="0" smtClean="0">
                <a:ln w="18000">
                  <a:solidFill>
                    <a:srgbClr val="FF0000"/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Подозрительна здесь не активность счёта, а эта SMS! Проигнорирую сообщение.</a:t>
            </a:r>
          </a:p>
        </p:txBody>
      </p:sp>
    </p:spTree>
    <p:extLst>
      <p:ext uri="{BB962C8B-B14F-4D97-AF65-F5344CB8AC3E}">
        <p14:creationId xmlns="" xmlns:p14="http://schemas.microsoft.com/office/powerpoint/2010/main" val="19069232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65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676275"/>
            <a:ext cx="10515600" cy="2781300"/>
          </a:xfrm>
        </p:spPr>
        <p:txBody>
          <a:bodyPr>
            <a:normAutofit fontScale="90000"/>
          </a:bodyPr>
          <a:lstStyle/>
          <a:p>
            <a:pPr algn="just"/>
            <a:r>
              <a:rPr lang="ru-RU" b="1" dirty="0" smtClean="0">
                <a:ln w="18000">
                  <a:solidFill>
                    <a:schemeClr val="tx1"/>
                  </a:solidFill>
                  <a:prstDash val="solid"/>
                  <a:miter lim="800000"/>
                </a:ln>
                <a:solidFill>
                  <a:schemeClr val="accent2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+mn-lt"/>
              </a:rPr>
              <a:t>Вам позвонил представитель службы безопасности Вашего банка и сообщил, что на Вас мошенники оформили крупный кредит. Он предлагает спасти Ваши деньги и следовать его инструкциям. Как поступите?</a:t>
            </a:r>
            <a:endParaRPr lang="ru-RU" b="1" dirty="0">
              <a:ln w="18000">
                <a:solidFill>
                  <a:schemeClr val="tx1"/>
                </a:solidFill>
                <a:prstDash val="solid"/>
                <a:miter lim="800000"/>
              </a:ln>
              <a:solidFill>
                <a:schemeClr val="accent2"/>
              </a:solidFill>
              <a:effectLst>
                <a:glow rad="101600">
                  <a:schemeClr val="accent2">
                    <a:satMod val="175000"/>
                    <a:alpha val="40000"/>
                  </a:schemeClr>
                </a:glow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5819775"/>
            <a:ext cx="10515600" cy="514349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b="1" dirty="0" smtClean="0">
                <a:ln w="18000">
                  <a:solidFill>
                    <a:srgbClr val="FF0000"/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Положу трубку, так как это звонок от мошенника.</a:t>
            </a:r>
          </a:p>
        </p:txBody>
      </p:sp>
    </p:spTree>
    <p:extLst>
      <p:ext uri="{BB962C8B-B14F-4D97-AF65-F5344CB8AC3E}">
        <p14:creationId xmlns="" xmlns:p14="http://schemas.microsoft.com/office/powerpoint/2010/main" val="39958959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65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3537174"/>
          </a:xfrm>
        </p:spPr>
        <p:txBody>
          <a:bodyPr>
            <a:normAutofit fontScale="90000"/>
          </a:bodyPr>
          <a:lstStyle/>
          <a:p>
            <a:pPr algn="just"/>
            <a:r>
              <a:rPr lang="ru-RU" b="1" dirty="0" smtClean="0">
                <a:ln w="18000">
                  <a:solidFill>
                    <a:schemeClr val="tx1"/>
                  </a:solidFill>
                  <a:prstDash val="solid"/>
                  <a:miter lim="800000"/>
                </a:ln>
                <a:solidFill>
                  <a:schemeClr val="accent2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+mn-lt"/>
              </a:rPr>
              <a:t>Вы собираетесь купить подержанную вещь на «</a:t>
            </a:r>
            <a:r>
              <a:rPr lang="ru-RU" b="1" dirty="0" err="1" smtClean="0">
                <a:ln w="18000">
                  <a:solidFill>
                    <a:schemeClr val="tx1"/>
                  </a:solidFill>
                  <a:prstDash val="solid"/>
                  <a:miter lim="800000"/>
                </a:ln>
                <a:solidFill>
                  <a:schemeClr val="accent2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+mn-lt"/>
              </a:rPr>
              <a:t>Авито</a:t>
            </a:r>
            <a:r>
              <a:rPr lang="ru-RU" b="1" dirty="0" smtClean="0">
                <a:ln w="18000">
                  <a:solidFill>
                    <a:schemeClr val="tx1"/>
                  </a:solidFill>
                  <a:prstDash val="solid"/>
                  <a:miter lim="800000"/>
                </a:ln>
                <a:solidFill>
                  <a:schemeClr val="accent2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+mn-lt"/>
              </a:rPr>
              <a:t>» у иногороднего продавца. Он предлагает отправить товар службой доставки, но предварительно Вам нужно его оплатить. Также продавец просит перевести общение в WhatsApp. Вы согласитесь?</a:t>
            </a:r>
            <a:endParaRPr lang="ru-RU" b="1" dirty="0">
              <a:ln w="18000">
                <a:solidFill>
                  <a:schemeClr val="tx1"/>
                </a:solidFill>
                <a:prstDash val="solid"/>
                <a:miter lim="800000"/>
              </a:ln>
              <a:solidFill>
                <a:schemeClr val="accent2"/>
              </a:solidFill>
              <a:effectLst>
                <a:glow rad="63500">
                  <a:schemeClr val="accent2">
                    <a:satMod val="175000"/>
                    <a:alpha val="40000"/>
                  </a:schemeClr>
                </a:glow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5254579"/>
            <a:ext cx="10515600" cy="922383"/>
          </a:xfrm>
        </p:spPr>
        <p:txBody>
          <a:bodyPr>
            <a:normAutofit fontScale="92500"/>
          </a:bodyPr>
          <a:lstStyle/>
          <a:p>
            <a:pPr marL="0" indent="0" algn="just">
              <a:buNone/>
            </a:pPr>
            <a:r>
              <a:rPr lang="ru-RU" b="1" dirty="0" smtClean="0">
                <a:ln w="18000">
                  <a:solidFill>
                    <a:srgbClr val="FF0000"/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Нет, я не стану рисковать. Злоумышленники взламывают аккаунты и размещают объявления о продаже несуществующего товара.</a:t>
            </a:r>
          </a:p>
        </p:txBody>
      </p:sp>
    </p:spTree>
    <p:extLst>
      <p:ext uri="{BB962C8B-B14F-4D97-AF65-F5344CB8AC3E}">
        <p14:creationId xmlns="" xmlns:p14="http://schemas.microsoft.com/office/powerpoint/2010/main" val="3591263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288</TotalTime>
  <Words>898</Words>
  <Application>Microsoft Office PowerPoint</Application>
  <PresentationFormat>Произвольный</PresentationFormat>
  <Paragraphs>41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Тема Office</vt:lpstr>
      <vt:lpstr>Слайд 1</vt:lpstr>
      <vt:lpstr>Слайд 2</vt:lpstr>
      <vt:lpstr>Слайд 3</vt:lpstr>
      <vt:lpstr>Позвонивший представился сотрудником полиции, ФСБ, следственного комитета или прокуратуры. Он сообщил, что с Вашего счета кто-то переводит деньги гражданину недружественной страны. Что Вам не следует делать?</vt:lpstr>
      <vt:lpstr>По телефону Вас попросили поучаствовать в опросе, чтобы оценить качество банковских услуг. А затем предложили установить на телефон новое банковское приложение, сообщить id устройства и пароль для подключения. Как вы отреагируете?</vt:lpstr>
      <vt:lpstr>На доске объявлений известного маркетплейса (например, «Авито») Вы увидели сообщение о продаже смартфона известного бренда за 10 000 рублей. Продавец предлагает продолжить разговор в Telegram и оформить доставку до двери, скинув ссылку на популярный сервис. Что произойдет, если вы заполните бланк и оплатите товар с доставкой?</vt:lpstr>
      <vt:lpstr>На смартфон к Вам пришло SMS от Вашего банка о подозрительной активности счёта, и ссылка для блокировки карты. Ваши действия?</vt:lpstr>
      <vt:lpstr>Вам позвонил представитель службы безопасности Вашего банка и сообщил, что на Вас мошенники оформили крупный кредит. Он предлагает спасти Ваши деньги и следовать его инструкциям. Как поступите?</vt:lpstr>
      <vt:lpstr>Вы собираетесь купить подержанную вещь на «Авито» у иногороднего продавца. Он предлагает отправить товар службой доставки, но предварительно Вам нужно его оплатить. Также продавец просит перевести общение в WhatsApp. Вы согласитесь?</vt:lpstr>
      <vt:lpstr>Вы получили сообщение, что выиграли купон на скидку, бесплатное посещение мероприятия, машину, квартиру или некоторую сумму. Чтобы получить приз, надо перейти по ссылке. Как поступите?</vt:lpstr>
      <vt:lpstr>Вам предложили удаленную работу. В переписке работодатель пытается выведать Ваши персональные данные, но ничего не спрашивает о профессиональных навыках и опыте. Ваши действия?</vt:lpstr>
      <vt:lpstr>Вы получаете письмо от Интернет-магазина о закрытой распродаже. Чтобы в ней участвовать, надо перейти по ссылке из письма. Ваши действия?</vt:lpstr>
      <vt:lpstr>В мессенджере пишет давний друг и просит срочно перевести деньги на указанный им банковский счет. Ваши действия?</vt:lpstr>
      <vt:lpstr>Вам звонит человек, который представляется сотрудником мобильного оператора, и произносит фразу: «Срок действия вашей SIM- карты истек. Если хотите его продлить, назовите код из SMS, который сейчас придет». Как Вы поступите?</vt:lpstr>
      <vt:lpstr>У Вас звонит телефон, человек представился сотрудником мобильного оператора и просит Вас подтвердить свой профиль на портале «Госуслуги». Для этого надо перейти по ссылке в SMS. Ваши действия?</vt:lpstr>
      <vt:lpstr>Взволнованный женский голос по телефону сообщает, что на Вашу карту, привязанную к номеру, был совершен ошибочный перевод денег. И небольшая сумма действительно пришла. Незнакомка в отчаянии просит продиктовать данные Вашей карты, чтобы вернуть деньги, которые хотела перевести маме. Как вы поступите?</vt:lpstr>
      <vt:lpstr>Вы продаёте смартфон на сайте объявлений, только разместили - уже звонит покупатель. Он предлагает предоплату, но для этого нужен номер Вашей карты. Согласитесь?</vt:lpstr>
      <vt:lpstr>Вы продаёте игровую приставку через Интернет. Приходит SMS: «Добрый день! Обмен не интересует: https://08-7-gidrgjs=ggi/opyt.jpg?» Перейдете по ссылке?</vt:lpstr>
      <vt:lpstr>Вы стали свидетелем разговора Вашего родственника по телефону с незнакомым человеком или организацией, при общении Ваш близкий намеревается продиктовать собеседнику код из SMS или снять деньги со своей карты для дальнейшей передачи курьеру. Ваши действия?</vt:lpstr>
      <vt:lpstr>Спасибо за внимание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Не дай себя обмануть!</dc:title>
  <dc:creator>lshefatova</dc:creator>
  <cp:lastModifiedBy>S_Kitaeva</cp:lastModifiedBy>
  <cp:revision>42</cp:revision>
  <dcterms:created xsi:type="dcterms:W3CDTF">2025-11-12T08:46:37Z</dcterms:created>
  <dcterms:modified xsi:type="dcterms:W3CDTF">2025-12-02T15:18:21Z</dcterms:modified>
</cp:coreProperties>
</file>